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เอฟซี โอนิกิริ" charset="1" panose="020B0500040200020003"/>
      <p:regular r:id="rId17"/>
    </p:embeddedFont>
    <p:embeddedFont>
      <p:font typeface="Aileron Ultra-Bold" charset="1" panose="00000A00000000000000"/>
      <p:regular r:id="rId18"/>
    </p:embeddedFont>
    <p:embeddedFont>
      <p:font typeface="Canva Sans Bold" charset="1" panose="020B0803030501040103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8899" y="5401794"/>
            <a:ext cx="11191829" cy="5511976"/>
          </a:xfrm>
          <a:custGeom>
            <a:avLst/>
            <a:gdLst/>
            <a:ahLst/>
            <a:cxnLst/>
            <a:rect r="r" b="b" t="t" l="l"/>
            <a:pathLst>
              <a:path h="5511976" w="11191829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55196" y="1405757"/>
            <a:ext cx="14977609" cy="7475486"/>
            <a:chOff x="0" y="0"/>
            <a:chExt cx="3944720" cy="19688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4720" cy="1968852"/>
            </a:xfrm>
            <a:custGeom>
              <a:avLst/>
              <a:gdLst/>
              <a:ahLst/>
              <a:cxnLst/>
              <a:rect r="r" b="b" t="t" l="l"/>
              <a:pathLst>
                <a:path h="1968852" w="3944720">
                  <a:moveTo>
                    <a:pt x="26362" y="0"/>
                  </a:moveTo>
                  <a:lnTo>
                    <a:pt x="3918358" y="0"/>
                  </a:lnTo>
                  <a:cubicBezTo>
                    <a:pt x="3932917" y="0"/>
                    <a:pt x="3944720" y="11803"/>
                    <a:pt x="3944720" y="26362"/>
                  </a:cubicBezTo>
                  <a:lnTo>
                    <a:pt x="3944720" y="1942490"/>
                  </a:lnTo>
                  <a:cubicBezTo>
                    <a:pt x="3944720" y="1957050"/>
                    <a:pt x="3932917" y="1968852"/>
                    <a:pt x="3918358" y="1968852"/>
                  </a:cubicBezTo>
                  <a:lnTo>
                    <a:pt x="26362" y="1968852"/>
                  </a:lnTo>
                  <a:cubicBezTo>
                    <a:pt x="11803" y="1968852"/>
                    <a:pt x="0" y="1957050"/>
                    <a:pt x="0" y="1942490"/>
                  </a:cubicBezTo>
                  <a:lnTo>
                    <a:pt x="0" y="26362"/>
                  </a:lnTo>
                  <a:cubicBezTo>
                    <a:pt x="0" y="11803"/>
                    <a:pt x="11803" y="0"/>
                    <a:pt x="2636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44720" cy="20164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998899" y="6851702"/>
            <a:ext cx="5967385" cy="2933431"/>
          </a:xfrm>
          <a:custGeom>
            <a:avLst/>
            <a:gdLst/>
            <a:ahLst/>
            <a:cxnLst/>
            <a:rect r="r" b="b" t="t" l="l"/>
            <a:pathLst>
              <a:path h="2933431" w="5967385">
                <a:moveTo>
                  <a:pt x="0" y="0"/>
                </a:moveTo>
                <a:lnTo>
                  <a:pt x="5967385" y="0"/>
                </a:lnTo>
                <a:lnTo>
                  <a:pt x="5967385" y="2933431"/>
                </a:lnTo>
                <a:lnTo>
                  <a:pt x="0" y="2933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67163" y="2895283"/>
            <a:ext cx="9115429" cy="365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78"/>
              </a:lnSpc>
            </a:pPr>
            <a:r>
              <a:rPr lang="en-US" sz="18702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Quiz</a:t>
            </a:r>
          </a:p>
          <a:p>
            <a:pPr algn="ctr">
              <a:lnSpc>
                <a:spcPts val="13278"/>
              </a:lnSpc>
            </a:pPr>
            <a:r>
              <a:rPr lang="en-US" sz="18702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Time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71609" y="532602"/>
            <a:ext cx="5982082" cy="2431314"/>
          </a:xfrm>
          <a:custGeom>
            <a:avLst/>
            <a:gdLst/>
            <a:ahLst/>
            <a:cxnLst/>
            <a:rect r="r" b="b" t="t" l="l"/>
            <a:pathLst>
              <a:path h="2431314" w="5982082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23995">
            <a:off x="15102322" y="684750"/>
            <a:ext cx="2238942" cy="2604981"/>
          </a:xfrm>
          <a:custGeom>
            <a:avLst/>
            <a:gdLst/>
            <a:ahLst/>
            <a:cxnLst/>
            <a:rect r="r" b="b" t="t" l="l"/>
            <a:pathLst>
              <a:path h="2604981" w="2238942">
                <a:moveTo>
                  <a:pt x="0" y="0"/>
                </a:moveTo>
                <a:lnTo>
                  <a:pt x="2238941" y="0"/>
                </a:lnTo>
                <a:lnTo>
                  <a:pt x="2238941" y="2604982"/>
                </a:lnTo>
                <a:lnTo>
                  <a:pt x="0" y="2604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6488" y="6516250"/>
            <a:ext cx="2276162" cy="3770750"/>
          </a:xfrm>
          <a:custGeom>
            <a:avLst/>
            <a:gdLst/>
            <a:ahLst/>
            <a:cxnLst/>
            <a:rect r="r" b="b" t="t" l="l"/>
            <a:pathLst>
              <a:path h="3770750" w="2276162">
                <a:moveTo>
                  <a:pt x="0" y="0"/>
                </a:moveTo>
                <a:lnTo>
                  <a:pt x="2276162" y="0"/>
                </a:lnTo>
                <a:lnTo>
                  <a:pt x="2276162" y="3770750"/>
                </a:lnTo>
                <a:lnTo>
                  <a:pt x="0" y="3770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2592" y="2287902"/>
            <a:ext cx="4715168" cy="4502986"/>
          </a:xfrm>
          <a:custGeom>
            <a:avLst/>
            <a:gdLst/>
            <a:ahLst/>
            <a:cxnLst/>
            <a:rect r="r" b="b" t="t" l="l"/>
            <a:pathLst>
              <a:path h="4502986" w="4715168">
                <a:moveTo>
                  <a:pt x="0" y="0"/>
                </a:moveTo>
                <a:lnTo>
                  <a:pt x="4715168" y="0"/>
                </a:lnTo>
                <a:lnTo>
                  <a:pt x="4715168" y="4502985"/>
                </a:lnTo>
                <a:lnTo>
                  <a:pt x="0" y="45029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276714" y="6344225"/>
            <a:ext cx="2865397" cy="4114800"/>
          </a:xfrm>
          <a:custGeom>
            <a:avLst/>
            <a:gdLst/>
            <a:ahLst/>
            <a:cxnLst/>
            <a:rect r="r" b="b" t="t" l="l"/>
            <a:pathLst>
              <a:path h="4114800" w="2865397">
                <a:moveTo>
                  <a:pt x="0" y="0"/>
                </a:moveTo>
                <a:lnTo>
                  <a:pt x="2865397" y="0"/>
                </a:lnTo>
                <a:lnTo>
                  <a:pt x="28653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7163" y="6487992"/>
            <a:ext cx="9115429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5B4A3B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Tricky People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9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48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Is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an AI chatbot a real human being?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143250" y="575310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No, it is a computer program.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Maybe, if it has a name like Alexa.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Yes, but only when it talks.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10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044190"/>
            <a:ext cx="14630400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hich one of these is SAFE to say to a chatbot?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902912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A."Tell me a funny joke!".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"I go to Sunny Side School."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C."My full name is Sam Smith."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044190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at does 'AI' stand for?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A.Alien Information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Automatic Internet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Artificial Intelligence</a:t>
            </a: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2</a:t>
            </a:r>
          </a:p>
        </p:txBody>
      </p:sp>
      <p:grpSp>
        <p:nvGrpSpPr>
          <p:cNvPr name="Group 70" id="70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grpSp>
        <p:nvGrpSpPr>
          <p:cNvPr name="Group 72" id="72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Freeform 76" id="76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14156524" y="6936742"/>
            <a:ext cx="2806777" cy="2806777"/>
          </a:xfrm>
          <a:custGeom>
            <a:avLst/>
            <a:gdLst/>
            <a:ahLst/>
            <a:cxnLst/>
            <a:rect r="r" b="b" t="t" l="l"/>
            <a:pathLst>
              <a:path h="2806777" w="2806777">
                <a:moveTo>
                  <a:pt x="0" y="0"/>
                </a:moveTo>
                <a:lnTo>
                  <a:pt x="2806777" y="0"/>
                </a:lnTo>
                <a:lnTo>
                  <a:pt x="2806777" y="2806778"/>
                </a:lnTo>
                <a:lnTo>
                  <a:pt x="0" y="2806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8" id="78"/>
          <p:cNvSpPr txBox="true"/>
          <p:nvPr/>
        </p:nvSpPr>
        <p:spPr>
          <a:xfrm rot="0">
            <a:off x="1828800" y="314896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at is the biggest difference between a real friend and an AI chatbot?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A.Real friends have feelings, but AI does not.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Real friends reply faster than AI.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AI can play games, but real friends cannot.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3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14896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Which 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of th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ese is a BAD way to use AI?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A.Asking it to write a story about a dragon.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B.Making a mean picture to embarrass a classmate.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Asking it to tell you a funny joke.</a:t>
            </a: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428750" y="533955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4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Why can't an AI chatbot give you a real hug when you are sad?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Because it is too busy answering other people.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Because it doesn't like hugs.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Because it is shy.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2" id="82"/>
          <p:cNvGrpSpPr>
            <a:grpSpLocks noChangeAspect="true"/>
          </p:cNvGrpSpPr>
          <p:nvPr/>
        </p:nvGrpSpPr>
        <p:grpSpPr>
          <a:xfrm rot="0">
            <a:off x="10172700" y="7071899"/>
            <a:ext cx="6400800" cy="1238250"/>
            <a:chOff x="0" y="0"/>
            <a:chExt cx="8534400" cy="16510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84" id="84"/>
          <p:cNvSpPr txBox="true"/>
          <p:nvPr/>
        </p:nvSpPr>
        <p:spPr>
          <a:xfrm rot="0">
            <a:off x="10458450" y="7169111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</a:t>
            </a: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Because it has no body and no real feelings.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5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at is 'Fake News' created by AI?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A story written by a famous author.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Stories that look real but are actually lies.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News that is only about computers.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6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295084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o 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is the BEST person 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to talk to if you see something scary or confusing online?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 A trusted adult like a parent or teacher.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A stranger on the internet.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The AI chatbot.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7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48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AI can 'sound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confident even when wrong.' Why is this dangerous?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 Because it makes the computer battery drain faster.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806937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 Because we might believe false information just because it sounds smart.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Because it means the AI is broken.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8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In the story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about Sam, why did the AI feel 'comforting' to Sam initially, even though it wasn't a real person?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704792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A.It promised to solve all of Sam's problems.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6260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It sent Sam a gift.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It replied immediately, making Sam feel less alone in the moment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DAG96-2RxOY</dc:identifier>
  <dcterms:modified xsi:type="dcterms:W3CDTF">2011-08-01T06:04:30Z</dcterms:modified>
  <cp:revision>1</cp:revision>
  <dc:title>Copy of Tricky People</dc:title>
</cp:coreProperties>
</file>