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6858000" cx="12192000"/>
  <p:notesSz cx="6858000" cy="9144000"/>
  <p:embeddedFontLst>
    <p:embeddedFont>
      <p:font typeface="Nunito"/>
      <p:regular r:id="rId18"/>
      <p:bold r:id="rId19"/>
      <p:italic r:id="rId20"/>
      <p:boldItalic r:id="rId21"/>
    </p:embeddedFont>
    <p:embeddedFont>
      <p:font typeface="Fredoka SemiBold"/>
      <p:regular r:id="rId22"/>
      <p:bold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24" roundtripDataSignature="AMtx7mh40sAeo0AH/9tQ+6/O7NE6nvqpe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Nunito-italic.fntdata"/><Relationship Id="rId11" Type="http://schemas.openxmlformats.org/officeDocument/2006/relationships/slide" Target="slides/slide6.xml"/><Relationship Id="rId22" Type="http://schemas.openxmlformats.org/officeDocument/2006/relationships/font" Target="fonts/FredokaSemiBold-regular.fntdata"/><Relationship Id="rId10" Type="http://schemas.openxmlformats.org/officeDocument/2006/relationships/slide" Target="slides/slide5.xml"/><Relationship Id="rId21" Type="http://schemas.openxmlformats.org/officeDocument/2006/relationships/font" Target="fonts/Nunito-boldItalic.fntdata"/><Relationship Id="rId13" Type="http://schemas.openxmlformats.org/officeDocument/2006/relationships/slide" Target="slides/slide8.xml"/><Relationship Id="rId24" Type="http://customschemas.google.com/relationships/presentationmetadata" Target="metadata"/><Relationship Id="rId12" Type="http://schemas.openxmlformats.org/officeDocument/2006/relationships/slide" Target="slides/slide7.xml"/><Relationship Id="rId23" Type="http://schemas.openxmlformats.org/officeDocument/2006/relationships/font" Target="fonts/FredokaSemiBold-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Nunito-bold.fntdata"/><Relationship Id="rId6" Type="http://schemas.openxmlformats.org/officeDocument/2006/relationships/slide" Target="slides/slide1.xml"/><Relationship Id="rId18" Type="http://schemas.openxmlformats.org/officeDocument/2006/relationships/font" Target="fonts/Nunito-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Good morning everyone! Raise your hand if you play video games like Roblox, Fortnite, or FIFA.</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Keep your hands up if you have ever seen a treasure chest, a card pack, or an egg in the game that you can open to get a prize.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I want to ask you a question: What is the one 'dream item' you really want? Is it a glowing skin? A legendary pet? A rare player? (Wait for 2-3 answers).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We all want those cool items. But today, we are going to learn </a:t>
            </a:r>
            <a:r>
              <a:rPr i="1" lang="en-US">
                <a:solidFill>
                  <a:schemeClr val="dk1"/>
                </a:solidFill>
              </a:rPr>
              <a:t>why</a:t>
            </a:r>
            <a:r>
              <a:rPr lang="en-US">
                <a:solidFill>
                  <a:schemeClr val="dk1"/>
                </a:solidFill>
              </a:rPr>
              <a:t> the game makes it so hard to get them, and the tricks they use to make us spend money."</a:t>
            </a:r>
            <a:endParaRPr>
              <a:solidFill>
                <a:schemeClr val="dk1"/>
              </a:solidFill>
            </a:endParaRPr>
          </a:p>
          <a:p>
            <a:pPr indent="0" lvl="0" marL="0" rtl="0" algn="l">
              <a:lnSpc>
                <a:spcPct val="100000"/>
              </a:lnSpc>
              <a:spcBef>
                <a:spcPts val="120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"Let's pause online game for a second and look at the real world.</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Ask the class:</a:t>
            </a:r>
            <a:r>
              <a:rPr lang="en-US">
                <a:solidFill>
                  <a:schemeClr val="dk1"/>
                </a:solidFill>
              </a:rPr>
              <a:t> 'Put your hand up if you have seen these in a supermarket or toy shop?'</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These are physical Loot Boxes. You buy the box because you want the 'Gold' or 'Rare' figure on the back of the packet. But you can't see inside. You pay your money, you open the box, and... oh no. It's the same one you already have at home.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That disappointed feeling? That is </a:t>
            </a:r>
            <a:r>
              <a:rPr b="1" lang="en-US">
                <a:solidFill>
                  <a:schemeClr val="dk1"/>
                </a:solidFill>
              </a:rPr>
              <a:t>exactly</a:t>
            </a:r>
            <a:r>
              <a:rPr lang="en-US">
                <a:solidFill>
                  <a:schemeClr val="dk1"/>
                </a:solidFill>
              </a:rPr>
              <a:t> what video games are copying.</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Whether it is a </a:t>
            </a:r>
            <a:r>
              <a:rPr b="1" lang="en-US">
                <a:solidFill>
                  <a:schemeClr val="dk1"/>
                </a:solidFill>
              </a:rPr>
              <a:t>box</a:t>
            </a:r>
            <a:r>
              <a:rPr lang="en-US">
                <a:solidFill>
                  <a:schemeClr val="dk1"/>
                </a:solidFill>
              </a:rPr>
              <a:t> in a shop or a digital chest in Fortnite, the trick is the same: </a:t>
            </a:r>
            <a:r>
              <a:rPr b="1" lang="en-US">
                <a:solidFill>
                  <a:schemeClr val="dk1"/>
                </a:solidFill>
              </a:rPr>
              <a:t>They want you to pay for the </a:t>
            </a:r>
            <a:r>
              <a:rPr b="1" i="1" lang="en-US">
                <a:solidFill>
                  <a:schemeClr val="dk1"/>
                </a:solidFill>
              </a:rPr>
              <a:t>chance</a:t>
            </a:r>
            <a:r>
              <a:rPr b="1" lang="en-US">
                <a:solidFill>
                  <a:schemeClr val="dk1"/>
                </a:solidFill>
              </a:rPr>
              <a:t> to win, not for the prize itself.</a:t>
            </a:r>
            <a:r>
              <a:rPr lang="en-US">
                <a:solidFill>
                  <a:schemeClr val="dk1"/>
                </a:solidFill>
              </a:rPr>
              <a:t>"</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I know that while we have been talking today, some of you might be sitting there thinking, </a:t>
            </a:r>
            <a:r>
              <a:rPr i="1" lang="en-US">
                <a:solidFill>
                  <a:schemeClr val="dk1"/>
                </a:solidFill>
              </a:rPr>
              <a:t>'Uh oh... I think I already did this. I spent money and I didn't tell anyone.'</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If you are feeling that way, I want you to look at the three points on the screen.</a:t>
            </a:r>
            <a:endParaRPr>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b="1" lang="en-US">
                <a:solidFill>
                  <a:schemeClr val="dk1"/>
                </a:solidFill>
              </a:rPr>
              <a:t>First, It is not your fault.</a:t>
            </a:r>
            <a:r>
              <a:rPr lang="en-US">
                <a:solidFill>
                  <a:schemeClr val="dk1"/>
                </a:solidFill>
              </a:rPr>
              <a:t> Remember, we learned that these games are built by </a:t>
            </a:r>
            <a:r>
              <a:rPr b="1" lang="en-US">
                <a:solidFill>
                  <a:schemeClr val="dk1"/>
                </a:solidFill>
              </a:rPr>
              <a:t>experts who know exactly how to trick your brain</a:t>
            </a:r>
            <a:r>
              <a:rPr lang="en-US">
                <a:solidFill>
                  <a:schemeClr val="dk1"/>
                </a:solidFill>
              </a:rPr>
              <a:t>. If you fell for the trick, it doesn't mean you are 'bad'. It means the trick worked.</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Second, You are not in trouble.</a:t>
            </a:r>
            <a:r>
              <a:rPr lang="en-US">
                <a:solidFill>
                  <a:schemeClr val="dk1"/>
                </a:solidFill>
              </a:rPr>
              <a:t> Your parents care about </a:t>
            </a:r>
            <a:r>
              <a:rPr i="1" lang="en-US">
                <a:solidFill>
                  <a:schemeClr val="dk1"/>
                </a:solidFill>
              </a:rPr>
              <a:t>you</a:t>
            </a:r>
            <a:r>
              <a:rPr lang="en-US">
                <a:solidFill>
                  <a:schemeClr val="dk1"/>
                </a:solidFill>
              </a:rPr>
              <a:t> more than the money. They want to help you stay safe.</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Third, You can always ask for help.</a:t>
            </a:r>
            <a:r>
              <a:rPr lang="en-US">
                <a:solidFill>
                  <a:schemeClr val="dk1"/>
                </a:solidFill>
              </a:rPr>
              <a:t> Secrets feel heavy. Sharing the secret makes it light again.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Look at the picture,see the hand on the shoulder? That is what adults are there for. If you made a mistake, go home today and say, </a:t>
            </a:r>
            <a:r>
              <a:rPr i="1" lang="en-US">
                <a:solidFill>
                  <a:schemeClr val="dk1"/>
                </a:solidFill>
              </a:rPr>
              <a:t>'I learned about game tricks today, and I think I need help checking my game</a:t>
            </a:r>
            <a:endParaRPr i="1">
              <a:solidFill>
                <a:schemeClr val="dk1"/>
              </a:solidFill>
            </a:endParaRPr>
          </a:p>
          <a:p>
            <a:pPr indent="0" lvl="0" marL="0" rtl="0" algn="l">
              <a:lnSpc>
                <a:spcPct val="100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Okay, we learned a lot about tricks today. But you don't need to remember everything. You just need to remember this </a:t>
            </a:r>
            <a:r>
              <a:rPr b="1" lang="en-US">
                <a:solidFill>
                  <a:schemeClr val="dk1"/>
                </a:solidFill>
              </a:rPr>
              <a:t>Secret Code</a:t>
            </a:r>
            <a:r>
              <a:rPr lang="en-US">
                <a:solidFill>
                  <a:schemeClr val="dk1"/>
                </a:solidFill>
              </a:rPr>
              <a: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Whenever you are playing a game and you are about to spend something, follow these three steps:</a:t>
            </a:r>
            <a:endParaRPr>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b="1" lang="en-US">
                <a:solidFill>
                  <a:schemeClr val="dk1"/>
                </a:solidFill>
              </a:rPr>
              <a:t>PAUSE:</a:t>
            </a:r>
            <a:r>
              <a:rPr lang="en-US">
                <a:solidFill>
                  <a:schemeClr val="dk1"/>
                </a:solidFill>
              </a:rPr>
              <a:t> Stop your fingers! Take a breath.</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TALK:</a:t>
            </a:r>
            <a:r>
              <a:rPr lang="en-US">
                <a:solidFill>
                  <a:schemeClr val="dk1"/>
                </a:solidFill>
              </a:rPr>
              <a:t> Go find your trusted adult. Show them the screen.</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DECIDE TOGETHER:</a:t>
            </a:r>
            <a:r>
              <a:rPr lang="en-US">
                <a:solidFill>
                  <a:schemeClr val="dk1"/>
                </a:solidFill>
              </a:rPr>
              <a:t> Ask them: </a:t>
            </a:r>
            <a:r>
              <a:rPr i="1" lang="en-US">
                <a:solidFill>
                  <a:schemeClr val="dk1"/>
                </a:solidFill>
              </a:rPr>
              <a:t>'Is this a trick? Or is it safe?'</a:t>
            </a:r>
            <a:r>
              <a:rPr lang="en-US">
                <a:solidFill>
                  <a:schemeClr val="dk1"/>
                </a:solidFill>
              </a:rPr>
              <a: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(Step 2: What Counts as 'Money'? - Important!)</a:t>
            </a:r>
            <a:r>
              <a:rPr lang="en-US">
                <a:solidFill>
                  <a:schemeClr val="dk1"/>
                </a:solidFill>
              </a:rPr>
              <a:t> "Look at the orange box: </a:t>
            </a:r>
            <a:r>
              <a:rPr b="1" lang="en-US">
                <a:solidFill>
                  <a:schemeClr val="dk1"/>
                </a:solidFill>
              </a:rPr>
              <a:t>'If money is involved — PAUSE.'</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Now, this is the tricky part. 'Money' doesn't just mean dollars or pounds.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In a game, </a:t>
            </a:r>
            <a:r>
              <a:rPr b="1" lang="en-US">
                <a:solidFill>
                  <a:schemeClr val="dk1"/>
                </a:solidFill>
              </a:rPr>
              <a:t>Money</a:t>
            </a:r>
            <a:r>
              <a:rPr lang="en-US">
                <a:solidFill>
                  <a:schemeClr val="dk1"/>
                </a:solidFill>
              </a:rPr>
              <a:t> looks different.</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a:solidFill>
                  <a:schemeClr val="dk1"/>
                </a:solidFill>
              </a:rPr>
              <a:t>If it costs </a:t>
            </a:r>
            <a:r>
              <a:rPr b="1" lang="en-US">
                <a:solidFill>
                  <a:schemeClr val="dk1"/>
                </a:solidFill>
              </a:rPr>
              <a:t>500 Gems</a:t>
            </a:r>
            <a:r>
              <a:rPr lang="en-US">
                <a:solidFill>
                  <a:schemeClr val="dk1"/>
                </a:solidFill>
              </a:rPr>
              <a:t>... that is Money. </a:t>
            </a:r>
            <a:r>
              <a:rPr b="1" lang="en-US">
                <a:solidFill>
                  <a:schemeClr val="dk1"/>
                </a:solidFill>
              </a:rPr>
              <a:t>PAUSE.</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If it costs </a:t>
            </a:r>
            <a:r>
              <a:rPr b="1" lang="en-US">
                <a:solidFill>
                  <a:schemeClr val="dk1"/>
                </a:solidFill>
              </a:rPr>
              <a:t>100 Gold Coins</a:t>
            </a:r>
            <a:r>
              <a:rPr lang="en-US">
                <a:solidFill>
                  <a:schemeClr val="dk1"/>
                </a:solidFill>
              </a:rPr>
              <a:t>... that is Money. </a:t>
            </a:r>
            <a:r>
              <a:rPr b="1" lang="en-US">
                <a:solidFill>
                  <a:schemeClr val="dk1"/>
                </a:solidFill>
              </a:rPr>
              <a:t>PAUSE.</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If you are opening a </a:t>
            </a:r>
            <a:r>
              <a:rPr b="1" lang="en-US">
                <a:solidFill>
                  <a:schemeClr val="dk1"/>
                </a:solidFill>
              </a:rPr>
              <a:t>Treasure Chest</a:t>
            </a:r>
            <a:r>
              <a:rPr lang="en-US">
                <a:solidFill>
                  <a:schemeClr val="dk1"/>
                </a:solidFill>
              </a:rPr>
              <a:t> or a </a:t>
            </a:r>
            <a:r>
              <a:rPr b="1" lang="en-US">
                <a:solidFill>
                  <a:schemeClr val="dk1"/>
                </a:solidFill>
              </a:rPr>
              <a:t>Surprise Egg</a:t>
            </a:r>
            <a:r>
              <a:rPr lang="en-US">
                <a:solidFill>
                  <a:schemeClr val="dk1"/>
                </a:solidFill>
              </a:rPr>
              <a:t>... that is Money. </a:t>
            </a:r>
            <a:r>
              <a:rPr b="1" lang="en-US">
                <a:solidFill>
                  <a:schemeClr val="dk1"/>
                </a:solidFill>
              </a:rPr>
              <a:t>PAUSE.</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Even if it looks like just a shiny game item, remember: someone paid real money to get it."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(Step 3: The Team)</a:t>
            </a:r>
            <a:r>
              <a:rPr lang="en-US">
                <a:solidFill>
                  <a:schemeClr val="dk1"/>
                </a:solidFill>
              </a:rPr>
              <a:t> "Read the bottom line with me: </a:t>
            </a:r>
            <a:r>
              <a:rPr b="1" lang="en-US">
                <a:solidFill>
                  <a:schemeClr val="dk1"/>
                </a:solidFill>
              </a:rPr>
              <a:t>'You + a trusted adult = a strong team.'</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Games have hundreds of people trying to trick you. But if you grab an adult to help you look at the screen, you become a Super Team that can't be tricked."</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"Today, we aren't learning math or spelling. We are going to </a:t>
            </a:r>
            <a:r>
              <a:rPr b="1" lang="en-US">
                <a:solidFill>
                  <a:schemeClr val="dk1"/>
                </a:solidFill>
              </a:rPr>
              <a:t>level up our brains</a:t>
            </a:r>
            <a:r>
              <a:rPr lang="en-US">
                <a:solidFill>
                  <a:schemeClr val="dk1"/>
                </a:solidFill>
              </a:rPr>
              <a:t> to be smarter gamers.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We have 4 missions today:</a:t>
            </a:r>
            <a:endParaRPr>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b="1" lang="en-US">
                <a:solidFill>
                  <a:schemeClr val="dk1"/>
                </a:solidFill>
              </a:rPr>
              <a:t>Find the Tricks:</a:t>
            </a:r>
            <a:r>
              <a:rPr lang="en-US">
                <a:solidFill>
                  <a:schemeClr val="dk1"/>
                </a:solidFill>
              </a:rPr>
              <a:t> We will learn to spot a Loot Box, even if the game tries to hide it as a card pack or an egg.</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Luck vs. Skill:</a:t>
            </a:r>
            <a:r>
              <a:rPr lang="en-US">
                <a:solidFill>
                  <a:schemeClr val="dk1"/>
                </a:solidFill>
              </a:rPr>
              <a:t> We will learn the difference between being 'good at the game' and just getting lucky.</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Understand Feelings:</a:t>
            </a:r>
            <a:r>
              <a:rPr lang="en-US">
                <a:solidFill>
                  <a:schemeClr val="dk1"/>
                </a:solidFill>
              </a:rPr>
              <a:t> We will see how games use loud music and timers to make us feel excited or panicked.</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Be the Boss:</a:t>
            </a:r>
            <a:r>
              <a:rPr lang="en-US">
                <a:solidFill>
                  <a:schemeClr val="dk1"/>
                </a:solidFill>
              </a:rPr>
              <a:t> Most importantly, we will learn how to make sure </a:t>
            </a:r>
            <a:r>
              <a:rPr b="1" lang="en-US">
                <a:solidFill>
                  <a:schemeClr val="dk1"/>
                </a:solidFill>
              </a:rPr>
              <a:t>YOU</a:t>
            </a:r>
            <a:r>
              <a:rPr lang="en-US">
                <a:solidFill>
                  <a:schemeClr val="dk1"/>
                </a:solidFill>
              </a:rPr>
              <a:t> are the boss of the game, so the game doesn't trick you into spending money."</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"So, what exactly is this Mystery Box?</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Imagine you go to the shop to buy a chocolate bar. But the shopkeeper has wrapped every bar in thick paper so you can't see the flavor. You pay your money first, you unwrap it, and... oh no! It's broccoli flavor! You wanted chocolate, but you got broccoli.</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Adults call these ‘loot boxes’. Different games use different names, but if you pay before you know what you’ll get , that’s a loot box.</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Here is a secret:</a:t>
            </a:r>
            <a:r>
              <a:rPr lang="en-US">
                <a:solidFill>
                  <a:schemeClr val="dk1"/>
                </a:solidFill>
              </a:rPr>
              <a:t> You cannot control what you get. The computer decides the moment you click the button. </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400">
                <a:solidFill>
                  <a:schemeClr val="dk1"/>
                </a:solidFill>
              </a:rPr>
              <a:t>https://www.youtube.com/shorts/TzwiE4csP6k</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We are going to watch a video of a player in Roblox. He has </a:t>
            </a:r>
            <a:r>
              <a:rPr b="1" lang="en-US">
                <a:solidFill>
                  <a:schemeClr val="dk1"/>
                </a:solidFill>
              </a:rPr>
              <a:t>500,000 coins</a:t>
            </a:r>
            <a:r>
              <a:rPr lang="en-US">
                <a:solidFill>
                  <a:schemeClr val="dk1"/>
                </a:solidFill>
              </a:rPr>
              <a: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Imagine if you had to save that many coins. It would take months, right?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He is going to spend it ALL in less than 60 seconds to try and find a 'Legendary Halo' or rare item."</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rPr b="1" lang="en-US">
                <a:solidFill>
                  <a:schemeClr val="dk1"/>
                </a:solidFill>
              </a:rPr>
              <a:t>(Step 2: Watch the Video)</a:t>
            </a:r>
            <a:r>
              <a:rPr lang="en-US">
                <a:solidFill>
                  <a:schemeClr val="dk1"/>
                </a:solidFill>
              </a:rPr>
              <a:t> </a:t>
            </a:r>
            <a:r>
              <a:rPr i="1" lang="en-US">
                <a:solidFill>
                  <a:schemeClr val="dk1"/>
                </a:solidFill>
              </a:rPr>
              <a:t>(Play the video).</a:t>
            </a:r>
            <a:endParaRPr i="1">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Wow, that was fast. Two things to notice:</a:t>
            </a:r>
            <a:endParaRPr>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b="1" lang="en-US">
                <a:solidFill>
                  <a:schemeClr val="dk1"/>
                </a:solidFill>
              </a:rPr>
              <a:t>The Robot Finger:</a:t>
            </a:r>
            <a:r>
              <a:rPr lang="en-US">
                <a:solidFill>
                  <a:schemeClr val="dk1"/>
                </a:solidFill>
              </a:rPr>
              <a:t> Did you see the warning sign? He used a computer program to click the button for him. He did this because opening boxes is actually boring! He just wanted to get it over with.</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The 'Impossible' Prize:</a:t>
            </a:r>
            <a:r>
              <a:rPr lang="en-US">
                <a:solidFill>
                  <a:schemeClr val="dk1"/>
                </a:solidFill>
              </a:rPr>
              <a:t> He was looking for a Halo that is '0.04% rare'.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That number is hard to imagine. Think of it like this: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Imagine a </a:t>
            </a:r>
            <a:r>
              <a:rPr b="1" lang="en-US">
                <a:solidFill>
                  <a:schemeClr val="dk1"/>
                </a:solidFill>
              </a:rPr>
              <a:t>giant football stadium</a:t>
            </a:r>
            <a:r>
              <a:rPr lang="en-US">
                <a:solidFill>
                  <a:schemeClr val="dk1"/>
                </a:solidFill>
              </a:rPr>
              <a:t> filled with 10,000 boxes.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Only </a:t>
            </a:r>
            <a:r>
              <a:rPr b="1" lang="en-US">
                <a:solidFill>
                  <a:schemeClr val="dk1"/>
                </a:solidFill>
              </a:rPr>
              <a:t>4</a:t>
            </a:r>
            <a:r>
              <a:rPr lang="en-US">
                <a:solidFill>
                  <a:schemeClr val="dk1"/>
                </a:solidFill>
              </a:rPr>
              <a:t> of those boxes have the Halo.</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All the other boxes are junk.</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t/>
            </a:r>
            <a:endParaRPr i="1">
              <a:solidFill>
                <a:schemeClr val="dk1"/>
              </a:solidFill>
            </a:endParaRPr>
          </a:p>
          <a:p>
            <a:pPr indent="0" lvl="0" marL="0" rtl="0" algn="l">
              <a:lnSpc>
                <a:spcPct val="100000"/>
              </a:lnSpc>
              <a:spcBef>
                <a:spcPts val="0"/>
              </a:spcBef>
              <a:spcAft>
                <a:spcPts val="0"/>
              </a:spcAft>
              <a:buClr>
                <a:schemeClr val="dk1"/>
              </a:buClr>
              <a:buSzPts val="1100"/>
              <a:buFont typeface="Arial"/>
              <a:buNone/>
            </a:pPr>
            <a:r>
              <a:rPr i="1" lang="en-US">
                <a:solidFill>
                  <a:schemeClr val="dk1"/>
                </a:solidFill>
              </a:rPr>
              <a:t> He spent half a million coins just to find those 4 tiny needles in the haystack. For a normal player like us, that is almost impossible." Do you want to see what that actually looks like (Go to the next slide)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381000" marR="381000" rtl="0" algn="l">
              <a:lnSpc>
                <a:spcPct val="115000"/>
              </a:lnSpc>
              <a:spcBef>
                <a:spcPts val="1200"/>
              </a:spcBef>
              <a:spcAft>
                <a:spcPts val="0"/>
              </a:spcAft>
              <a:buClr>
                <a:schemeClr val="dk1"/>
              </a:buClr>
              <a:buSzPts val="1100"/>
              <a:buFont typeface="Arial"/>
              <a:buNone/>
            </a:pPr>
            <a:r>
              <a:rPr lang="en-US">
                <a:solidFill>
                  <a:schemeClr val="dk1"/>
                </a:solidFill>
              </a:rPr>
              <a:t>"Okay, we just saw that player looking for an item with a </a:t>
            </a:r>
            <a:r>
              <a:rPr b="1" lang="en-US">
                <a:solidFill>
                  <a:schemeClr val="dk1"/>
                </a:solidFill>
              </a:rPr>
              <a:t>0.04% chance</a:t>
            </a:r>
            <a:r>
              <a:rPr lang="en-US">
                <a:solidFill>
                  <a:schemeClr val="dk1"/>
                </a:solidFill>
              </a:rPr>
              <a:t>. That is just a number on a screen, and it's hard to understand.</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lang="en-US">
                <a:solidFill>
                  <a:schemeClr val="dk1"/>
                </a:solidFill>
              </a:rPr>
              <a:t>So, I want you to look at this picture. Imagine we are standing in a giant </a:t>
            </a:r>
            <a:r>
              <a:rPr b="1" lang="en-US">
                <a:solidFill>
                  <a:schemeClr val="dk1"/>
                </a:solidFill>
              </a:rPr>
              <a:t>Football Stadium</a:t>
            </a:r>
            <a:r>
              <a:rPr lang="en-US">
                <a:solidFill>
                  <a:schemeClr val="dk1"/>
                </a:solidFill>
              </a:rPr>
              <a:t>.</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b="1" lang="en-US">
                <a:solidFill>
                  <a:schemeClr val="dk1"/>
                </a:solidFill>
              </a:rPr>
              <a:t>The Challenge:</a:t>
            </a:r>
            <a:endParaRPr b="1">
              <a:solidFill>
                <a:schemeClr val="dk1"/>
              </a:solidFill>
            </a:endParaRPr>
          </a:p>
          <a:p>
            <a:pPr indent="-298450" lvl="0" marL="838200" marR="381000" rtl="0" algn="l">
              <a:lnSpc>
                <a:spcPct val="115000"/>
              </a:lnSpc>
              <a:spcBef>
                <a:spcPts val="1200"/>
              </a:spcBef>
              <a:spcAft>
                <a:spcPts val="0"/>
              </a:spcAft>
              <a:buClr>
                <a:schemeClr val="dk1"/>
              </a:buClr>
              <a:buSzPts val="1100"/>
              <a:buChar char="●"/>
            </a:pPr>
            <a:r>
              <a:rPr lang="en-US">
                <a:solidFill>
                  <a:schemeClr val="dk1"/>
                </a:solidFill>
              </a:rPr>
              <a:t>There are </a:t>
            </a:r>
            <a:r>
              <a:rPr b="1" lang="en-US">
                <a:solidFill>
                  <a:schemeClr val="dk1"/>
                </a:solidFill>
              </a:rPr>
              <a:t>10,000 brown boxes</a:t>
            </a:r>
            <a:r>
              <a:rPr lang="en-US">
                <a:solidFill>
                  <a:schemeClr val="dk1"/>
                </a:solidFill>
              </a:rPr>
              <a:t> on this field.</a:t>
            </a:r>
            <a:endParaRPr>
              <a:solidFill>
                <a:schemeClr val="dk1"/>
              </a:solidFill>
            </a:endParaRPr>
          </a:p>
          <a:p>
            <a:pPr indent="-298450" lvl="0" marL="838200" marR="381000" rtl="0" algn="l">
              <a:lnSpc>
                <a:spcPct val="115000"/>
              </a:lnSpc>
              <a:spcBef>
                <a:spcPts val="0"/>
              </a:spcBef>
              <a:spcAft>
                <a:spcPts val="0"/>
              </a:spcAft>
              <a:buClr>
                <a:schemeClr val="dk1"/>
              </a:buClr>
              <a:buSzPts val="1100"/>
              <a:buChar char="●"/>
            </a:pPr>
            <a:r>
              <a:rPr lang="en-US">
                <a:solidFill>
                  <a:schemeClr val="dk1"/>
                </a:solidFill>
              </a:rPr>
              <a:t>The 'Halo' prize is hidden inside </a:t>
            </a:r>
            <a:r>
              <a:rPr b="1" lang="en-US">
                <a:solidFill>
                  <a:schemeClr val="dk1"/>
                </a:solidFill>
              </a:rPr>
              <a:t>only 4 of them</a:t>
            </a:r>
            <a:r>
              <a:rPr lang="en-US">
                <a:solidFill>
                  <a:schemeClr val="dk1"/>
                </a:solidFill>
              </a:rPr>
              <a:t>.</a:t>
            </a:r>
            <a:endParaRPr>
              <a:solidFill>
                <a:schemeClr val="dk1"/>
              </a:solidFill>
            </a:endParaRPr>
          </a:p>
          <a:p>
            <a:pPr indent="-298450" lvl="0" marL="838200" marR="381000" rtl="0" algn="l">
              <a:lnSpc>
                <a:spcPct val="115000"/>
              </a:lnSpc>
              <a:spcBef>
                <a:spcPts val="0"/>
              </a:spcBef>
              <a:spcAft>
                <a:spcPts val="0"/>
              </a:spcAft>
              <a:buClr>
                <a:schemeClr val="dk1"/>
              </a:buClr>
              <a:buSzPts val="1100"/>
              <a:buChar char="●"/>
            </a:pPr>
            <a:r>
              <a:rPr lang="en-US">
                <a:solidFill>
                  <a:schemeClr val="dk1"/>
                </a:solidFill>
              </a:rPr>
              <a:t>All the other </a:t>
            </a:r>
            <a:r>
              <a:rPr b="1" lang="en-US">
                <a:solidFill>
                  <a:schemeClr val="dk1"/>
                </a:solidFill>
              </a:rPr>
              <a:t>9,996 boxes</a:t>
            </a:r>
            <a:r>
              <a:rPr lang="en-US">
                <a:solidFill>
                  <a:schemeClr val="dk1"/>
                </a:solidFill>
              </a:rPr>
              <a:t> are full of junk.</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b="1" lang="en-US">
                <a:solidFill>
                  <a:schemeClr val="dk1"/>
                </a:solidFill>
              </a:rPr>
              <a:t>The Reality Check:</a:t>
            </a:r>
            <a:r>
              <a:rPr lang="en-US">
                <a:solidFill>
                  <a:schemeClr val="dk1"/>
                </a:solidFill>
              </a:rPr>
              <a:t> Imagine you are standing on that field. You have to pick ONE box.</a:t>
            </a:r>
            <a:endParaRPr>
              <a:solidFill>
                <a:schemeClr val="dk1"/>
              </a:solidFill>
            </a:endParaRPr>
          </a:p>
          <a:p>
            <a:pPr indent="-298450" lvl="0" marL="838200" marR="381000" rtl="0" algn="l">
              <a:lnSpc>
                <a:spcPct val="115000"/>
              </a:lnSpc>
              <a:spcBef>
                <a:spcPts val="1200"/>
              </a:spcBef>
              <a:spcAft>
                <a:spcPts val="0"/>
              </a:spcAft>
              <a:buClr>
                <a:schemeClr val="dk1"/>
              </a:buClr>
              <a:buSzPts val="1100"/>
              <a:buChar char="●"/>
            </a:pPr>
            <a:r>
              <a:rPr lang="en-US">
                <a:solidFill>
                  <a:schemeClr val="dk1"/>
                </a:solidFill>
              </a:rPr>
              <a:t>Do you think you would find the Halo? </a:t>
            </a:r>
            <a:r>
              <a:rPr b="1" lang="en-US">
                <a:solidFill>
                  <a:schemeClr val="dk1"/>
                </a:solidFill>
              </a:rPr>
              <a:t>(Wait for 'No').</a:t>
            </a:r>
            <a:endParaRPr b="1">
              <a:solidFill>
                <a:schemeClr val="dk1"/>
              </a:solidFill>
            </a:endParaRPr>
          </a:p>
          <a:p>
            <a:pPr indent="-298450" lvl="0" marL="838200" marR="381000" rtl="0" algn="l">
              <a:lnSpc>
                <a:spcPct val="115000"/>
              </a:lnSpc>
              <a:spcBef>
                <a:spcPts val="0"/>
              </a:spcBef>
              <a:spcAft>
                <a:spcPts val="0"/>
              </a:spcAft>
              <a:buClr>
                <a:schemeClr val="dk1"/>
              </a:buClr>
              <a:buSzPts val="1100"/>
              <a:buChar char="●"/>
            </a:pPr>
            <a:r>
              <a:rPr lang="en-US">
                <a:solidFill>
                  <a:schemeClr val="dk1"/>
                </a:solidFill>
              </a:rPr>
              <a:t>You would probably have to buy thousands of boxes just to find it.</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b="1" lang="en-US">
                <a:solidFill>
                  <a:schemeClr val="dk1"/>
                </a:solidFill>
              </a:rPr>
              <a:t>The Lesson:</a:t>
            </a:r>
            <a:r>
              <a:rPr lang="en-US">
                <a:solidFill>
                  <a:schemeClr val="dk1"/>
                </a:solidFill>
              </a:rPr>
              <a:t> By the time you finally find the prize, you would have spent </a:t>
            </a:r>
            <a:r>
              <a:rPr b="1" lang="en-US">
                <a:solidFill>
                  <a:schemeClr val="dk1"/>
                </a:solidFill>
              </a:rPr>
              <a:t>more money buying the boxes</a:t>
            </a:r>
            <a:r>
              <a:rPr lang="en-US">
                <a:solidFill>
                  <a:schemeClr val="dk1"/>
                </a:solidFill>
              </a:rPr>
              <a:t> than the prize is actually worth. That is how the game wins, and you lose."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Class Discussion Question:</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Teacher:</a:t>
            </a:r>
            <a:r>
              <a:rPr lang="en-US">
                <a:solidFill>
                  <a:schemeClr val="dk1"/>
                </a:solidFill>
              </a:rPr>
              <a:t> "If I hid a chocolate bar in this classroom, it would be easy to find. But if I hid a chocolate bar in a whole football stadium... would you pay $5 to guess where it is?"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Students:</a:t>
            </a:r>
            <a:r>
              <a:rPr lang="en-US">
                <a:solidFill>
                  <a:schemeClr val="dk1"/>
                </a:solidFill>
              </a:rPr>
              <a:t> "No!"</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Teacher:</a:t>
            </a:r>
            <a:r>
              <a:rPr lang="en-US">
                <a:solidFill>
                  <a:schemeClr val="dk1"/>
                </a:solidFill>
              </a:rPr>
              <a:t> "Exactly. That is what a Loot Box is."</a:t>
            </a:r>
            <a:endParaRPr>
              <a:solidFill>
                <a:schemeClr val="dk1"/>
              </a:solidFill>
            </a:endParaRPr>
          </a:p>
          <a:p>
            <a:pPr indent="0" lvl="0" marL="0" rtl="0" algn="l">
              <a:lnSpc>
                <a:spcPct val="115000"/>
              </a:lnSpc>
              <a:spcBef>
                <a:spcPts val="1200"/>
              </a:spcBef>
              <a:spcAft>
                <a:spcPts val="0"/>
              </a:spcAft>
              <a:buSzPts val="1100"/>
              <a:buNone/>
            </a:pPr>
            <a:r>
              <a:rPr lang="en-US">
                <a:solidFill>
                  <a:schemeClr val="dk1"/>
                </a:solidFill>
              </a:rPr>
              <a:t>"Looking at this giant stadium, ask yourself: Does being 'good at gaming' help you pick the right box? </a:t>
            </a:r>
            <a:r>
              <a:rPr b="1" lang="en-US">
                <a:solidFill>
                  <a:schemeClr val="dk1"/>
                </a:solidFill>
              </a:rPr>
              <a:t>No.</a:t>
            </a:r>
            <a:r>
              <a:rPr lang="en-US">
                <a:solidFill>
                  <a:schemeClr val="dk1"/>
                </a:solidFill>
              </a:rPr>
              <a:t> It doesn't matter how fast you click or how good your aim is. Picking the right box is 100% luck. No skill can help you here."</a:t>
            </a:r>
            <a:endParaRPr>
              <a:solidFill>
                <a:schemeClr val="dk1"/>
              </a:solidFill>
            </a:endParaRPr>
          </a:p>
          <a:p>
            <a:pPr indent="0" lvl="0" marL="0" rtl="0" algn="l">
              <a:lnSpc>
                <a:spcPct val="100000"/>
              </a:lnSpc>
              <a:spcBef>
                <a:spcPts val="1200"/>
              </a:spcBef>
              <a:spcAft>
                <a:spcPts val="0"/>
              </a:spcAft>
              <a:buSzPts val="1100"/>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381000" marR="381000" rtl="0" algn="l">
              <a:lnSpc>
                <a:spcPct val="115000"/>
              </a:lnSpc>
              <a:spcBef>
                <a:spcPts val="1200"/>
              </a:spcBef>
              <a:spcAft>
                <a:spcPts val="0"/>
              </a:spcAft>
              <a:buClr>
                <a:schemeClr val="dk1"/>
              </a:buClr>
              <a:buSzPts val="1100"/>
              <a:buFont typeface="Arial"/>
              <a:buNone/>
            </a:pPr>
            <a:r>
              <a:rPr lang="en-US">
                <a:solidFill>
                  <a:schemeClr val="dk1"/>
                </a:solidFill>
              </a:rPr>
              <a:t>Take a look at this screen.</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lang="en-US">
                <a:solidFill>
                  <a:schemeClr val="dk1"/>
                </a:solidFill>
              </a:rPr>
              <a:t>We have been using the word 'Loot Box', but in your favorite game, it might not look like a box at all. Game designers are very clever,they change the shape to fit the game.</a:t>
            </a:r>
            <a:endParaRPr>
              <a:solidFill>
                <a:schemeClr val="dk1"/>
              </a:solidFill>
            </a:endParaRPr>
          </a:p>
          <a:p>
            <a:pPr indent="-298450" lvl="0" marL="838200" marR="381000" rtl="0" algn="l">
              <a:lnSpc>
                <a:spcPct val="115000"/>
              </a:lnSpc>
              <a:spcBef>
                <a:spcPts val="1200"/>
              </a:spcBef>
              <a:spcAft>
                <a:spcPts val="0"/>
              </a:spcAft>
              <a:buClr>
                <a:schemeClr val="dk1"/>
              </a:buClr>
              <a:buSzPts val="1100"/>
              <a:buChar char="●"/>
            </a:pPr>
            <a:r>
              <a:rPr b="1" lang="en-US">
                <a:solidFill>
                  <a:schemeClr val="dk1"/>
                </a:solidFill>
              </a:rPr>
              <a:t>Look at the first picture:</a:t>
            </a:r>
            <a:r>
              <a:rPr lang="en-US">
                <a:solidFill>
                  <a:schemeClr val="dk1"/>
                </a:solidFill>
              </a:rPr>
              <a:t> </a:t>
            </a:r>
            <a:r>
              <a:rPr b="1" lang="en-US">
                <a:solidFill>
                  <a:schemeClr val="dk1"/>
                </a:solidFill>
              </a:rPr>
              <a:t>Treasure Chests &amp; Crates.</a:t>
            </a:r>
            <a:r>
              <a:rPr lang="en-US">
                <a:solidFill>
                  <a:schemeClr val="dk1"/>
                </a:solidFill>
              </a:rPr>
              <a:t> You see these in adventure games or shooting games.</a:t>
            </a:r>
            <a:endParaRPr>
              <a:solidFill>
                <a:schemeClr val="dk1"/>
              </a:solidFill>
            </a:endParaRPr>
          </a:p>
          <a:p>
            <a:pPr indent="-298450" lvl="0" marL="838200" marR="381000" rtl="0" algn="l">
              <a:lnSpc>
                <a:spcPct val="115000"/>
              </a:lnSpc>
              <a:spcBef>
                <a:spcPts val="0"/>
              </a:spcBef>
              <a:spcAft>
                <a:spcPts val="0"/>
              </a:spcAft>
              <a:buClr>
                <a:schemeClr val="dk1"/>
              </a:buClr>
              <a:buSzPts val="1100"/>
              <a:buChar char="●"/>
            </a:pPr>
            <a:r>
              <a:rPr b="1" lang="en-US">
                <a:solidFill>
                  <a:schemeClr val="dk1"/>
                </a:solidFill>
              </a:rPr>
              <a:t>Look at the middle picture:</a:t>
            </a:r>
            <a:r>
              <a:rPr lang="en-US">
                <a:solidFill>
                  <a:schemeClr val="dk1"/>
                </a:solidFill>
              </a:rPr>
              <a:t> </a:t>
            </a:r>
            <a:r>
              <a:rPr b="1" lang="en-US">
                <a:solidFill>
                  <a:schemeClr val="dk1"/>
                </a:solidFill>
              </a:rPr>
              <a:t>Card Packs.</a:t>
            </a:r>
            <a:r>
              <a:rPr lang="en-US">
                <a:solidFill>
                  <a:schemeClr val="dk1"/>
                </a:solidFill>
              </a:rPr>
              <a:t> Raise your hand if you play football games like EA FC or basketball games. When you open a pack hoping for a rare player,that is a loot box.</a:t>
            </a:r>
            <a:endParaRPr>
              <a:solidFill>
                <a:schemeClr val="dk1"/>
              </a:solidFill>
            </a:endParaRPr>
          </a:p>
          <a:p>
            <a:pPr indent="-298450" lvl="0" marL="838200" marR="381000" rtl="0" algn="l">
              <a:lnSpc>
                <a:spcPct val="115000"/>
              </a:lnSpc>
              <a:spcBef>
                <a:spcPts val="0"/>
              </a:spcBef>
              <a:spcAft>
                <a:spcPts val="0"/>
              </a:spcAft>
              <a:buClr>
                <a:schemeClr val="dk1"/>
              </a:buClr>
              <a:buSzPts val="1100"/>
              <a:buChar char="●"/>
            </a:pPr>
            <a:r>
              <a:rPr b="1" lang="en-US">
                <a:solidFill>
                  <a:schemeClr val="dk1"/>
                </a:solidFill>
              </a:rPr>
              <a:t>Look at the last picture:</a:t>
            </a:r>
            <a:r>
              <a:rPr lang="en-US">
                <a:solidFill>
                  <a:schemeClr val="dk1"/>
                </a:solidFill>
              </a:rPr>
              <a:t> </a:t>
            </a:r>
            <a:r>
              <a:rPr b="1" lang="en-US">
                <a:solidFill>
                  <a:schemeClr val="dk1"/>
                </a:solidFill>
              </a:rPr>
              <a:t>Eggs and Wheels.</a:t>
            </a:r>
            <a:r>
              <a:rPr lang="en-US">
                <a:solidFill>
                  <a:schemeClr val="dk1"/>
                </a:solidFill>
              </a:rPr>
              <a:t> Raise your hand if you play games like </a:t>
            </a:r>
            <a:r>
              <a:rPr i="1" lang="en-US">
                <a:solidFill>
                  <a:schemeClr val="dk1"/>
                </a:solidFill>
              </a:rPr>
              <a:t>Adopt Me</a:t>
            </a:r>
            <a:r>
              <a:rPr lang="en-US">
                <a:solidFill>
                  <a:schemeClr val="dk1"/>
                </a:solidFill>
              </a:rPr>
              <a:t> or </a:t>
            </a:r>
            <a:r>
              <a:rPr i="1" lang="en-US">
                <a:solidFill>
                  <a:schemeClr val="dk1"/>
                </a:solidFill>
              </a:rPr>
              <a:t>Pet Simulator</a:t>
            </a:r>
            <a:r>
              <a:rPr lang="en-US">
                <a:solidFill>
                  <a:schemeClr val="dk1"/>
                </a:solidFill>
              </a:rPr>
              <a:t> on Roblox. When you buy an egg to hatch a pet, or spin a wheel for a prize,that is a loot box too.</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lang="en-US">
                <a:solidFill>
                  <a:schemeClr val="dk1"/>
                </a:solidFill>
              </a:rPr>
              <a:t>Read the orange bar at the bottom with me: </a:t>
            </a:r>
            <a:r>
              <a:rPr b="1" lang="en-US">
                <a:solidFill>
                  <a:schemeClr val="dk1"/>
                </a:solidFill>
              </a:rPr>
              <a:t>'Different Name. Same Idea.'</a:t>
            </a:r>
            <a:endParaRPr b="1">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lang="en-US">
                <a:solidFill>
                  <a:schemeClr val="dk1"/>
                </a:solidFill>
              </a:rPr>
              <a:t>It doesn't matter if it looks like a shiny sticker pack or a cute egg. If you have to pay </a:t>
            </a:r>
            <a:r>
              <a:rPr b="1" lang="en-US">
                <a:solidFill>
                  <a:schemeClr val="dk1"/>
                </a:solidFill>
              </a:rPr>
              <a:t>before</a:t>
            </a:r>
            <a:r>
              <a:rPr lang="en-US">
                <a:solidFill>
                  <a:schemeClr val="dk1"/>
                </a:solidFill>
              </a:rPr>
              <a:t> you know what is inside, it is a loot box, and the trick is exactly the same."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Teacher Tip / Quick Interaction:</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Ask:</a:t>
            </a:r>
            <a:r>
              <a:rPr lang="en-US">
                <a:solidFill>
                  <a:schemeClr val="dk1"/>
                </a:solidFill>
              </a:rPr>
              <a:t> </a:t>
            </a:r>
            <a:r>
              <a:rPr i="1" lang="en-US">
                <a:solidFill>
                  <a:schemeClr val="dk1"/>
                </a:solidFill>
              </a:rPr>
              <a:t>"Can anyone shout out the name of a game where they have seen one of these?"</a:t>
            </a:r>
            <a:endParaRPr i="1">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Expect Answers:</a:t>
            </a:r>
            <a:r>
              <a:rPr lang="en-US">
                <a:solidFill>
                  <a:schemeClr val="dk1"/>
                </a:solidFill>
              </a:rPr>
              <a:t> </a:t>
            </a:r>
            <a:r>
              <a:rPr i="1" lang="en-US">
                <a:solidFill>
                  <a:schemeClr val="dk1"/>
                </a:solidFill>
              </a:rPr>
              <a:t>Fortnite (Llamas), Overwatch (Boxes), Roblox (Eggs), EA FC/FIFA (Packs), Brawl Stars (Drops).</a:t>
            </a:r>
            <a:endParaRPr i="1">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381000" marR="381000" rtl="0" algn="l">
              <a:lnSpc>
                <a:spcPct val="115000"/>
              </a:lnSpc>
              <a:spcBef>
                <a:spcPts val="1200"/>
              </a:spcBef>
              <a:spcAft>
                <a:spcPts val="0"/>
              </a:spcAft>
              <a:buClr>
                <a:schemeClr val="dk1"/>
              </a:buClr>
              <a:buSzPts val="1100"/>
              <a:buFont typeface="Arial"/>
              <a:buNone/>
            </a:pPr>
            <a:r>
              <a:rPr lang="en-US">
                <a:solidFill>
                  <a:schemeClr val="dk1"/>
                </a:solidFill>
              </a:rPr>
              <a:t>"We all know how exciting it is to get a big pile of </a:t>
            </a:r>
            <a:r>
              <a:rPr b="1" lang="en-US">
                <a:solidFill>
                  <a:schemeClr val="dk1"/>
                </a:solidFill>
              </a:rPr>
              <a:t>digital coins</a:t>
            </a:r>
            <a:r>
              <a:rPr lang="en-US">
                <a:solidFill>
                  <a:schemeClr val="dk1"/>
                </a:solidFill>
              </a:rPr>
              <a:t> or gems in a game.</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lang="en-US">
                <a:solidFill>
                  <a:schemeClr val="dk1"/>
                </a:solidFill>
              </a:rPr>
              <a:t>You use those coins to buy </a:t>
            </a:r>
            <a:r>
              <a:rPr b="1" lang="en-US">
                <a:solidFill>
                  <a:schemeClr val="dk1"/>
                </a:solidFill>
              </a:rPr>
              <a:t>treasure chests</a:t>
            </a:r>
            <a:r>
              <a:rPr lang="en-US">
                <a:solidFill>
                  <a:schemeClr val="dk1"/>
                </a:solidFill>
              </a:rPr>
              <a:t>, unlock special skins, or hatch </a:t>
            </a:r>
            <a:r>
              <a:rPr b="1" lang="en-US">
                <a:solidFill>
                  <a:schemeClr val="dk1"/>
                </a:solidFill>
              </a:rPr>
              <a:t>surprise eggs</a:t>
            </a:r>
            <a:r>
              <a:rPr lang="en-US">
                <a:solidFill>
                  <a:schemeClr val="dk1"/>
                </a:solidFill>
              </a:rPr>
              <a:t>. It feels great in the moment.</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lang="en-US">
                <a:solidFill>
                  <a:schemeClr val="dk1"/>
                </a:solidFill>
              </a:rPr>
              <a:t>But let's look at what that money is actually worth in the real world.</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b="1" lang="en-US">
                <a:solidFill>
                  <a:schemeClr val="dk1"/>
                </a:solidFill>
              </a:rPr>
              <a:t>Look at Option A:</a:t>
            </a:r>
            <a:r>
              <a:rPr lang="en-US">
                <a:solidFill>
                  <a:schemeClr val="dk1"/>
                </a:solidFill>
              </a:rPr>
              <a:t> For the same price as a pile of game coins, you could buy a brand new pair of </a:t>
            </a:r>
            <a:r>
              <a:rPr b="1" lang="en-US">
                <a:solidFill>
                  <a:schemeClr val="dk1"/>
                </a:solidFill>
              </a:rPr>
              <a:t>Headphones AND a Lego set</a:t>
            </a:r>
            <a:r>
              <a:rPr lang="en-US">
                <a:solidFill>
                  <a:schemeClr val="dk1"/>
                </a:solidFill>
              </a:rPr>
              <a:t>.</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b="1" lang="en-US">
                <a:solidFill>
                  <a:schemeClr val="dk1"/>
                </a:solidFill>
              </a:rPr>
              <a:t>Now look at Option B:</a:t>
            </a:r>
            <a:r>
              <a:rPr lang="en-US">
                <a:solidFill>
                  <a:schemeClr val="dk1"/>
                </a:solidFill>
              </a:rPr>
              <a:t> The digital coins are fun, but they are stuck inside the screen. You cannot hold a </a:t>
            </a:r>
            <a:r>
              <a:rPr b="1" lang="en-US">
                <a:solidFill>
                  <a:schemeClr val="dk1"/>
                </a:solidFill>
              </a:rPr>
              <a:t>treasure chest</a:t>
            </a:r>
            <a:r>
              <a:rPr lang="en-US">
                <a:solidFill>
                  <a:schemeClr val="dk1"/>
                </a:solidFill>
              </a:rPr>
              <a:t> in your hands. You cannot put a </a:t>
            </a:r>
            <a:r>
              <a:rPr b="1" lang="en-US">
                <a:solidFill>
                  <a:schemeClr val="dk1"/>
                </a:solidFill>
              </a:rPr>
              <a:t>surprise egg</a:t>
            </a:r>
            <a:r>
              <a:rPr lang="en-US">
                <a:solidFill>
                  <a:schemeClr val="dk1"/>
                </a:solidFill>
              </a:rPr>
              <a:t> on your shelf.</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b="1" lang="en-US">
                <a:solidFill>
                  <a:schemeClr val="dk1"/>
                </a:solidFill>
              </a:rPr>
              <a:t>The Lesson:</a:t>
            </a:r>
            <a:r>
              <a:rPr lang="en-US">
                <a:solidFill>
                  <a:schemeClr val="dk1"/>
                </a:solidFill>
              </a:rPr>
              <a:t> With Option A, you keep those toys forever. You can build the Lego today, break it down, and build it again in ten years.</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lang="en-US">
                <a:solidFill>
                  <a:schemeClr val="dk1"/>
                </a:solidFill>
              </a:rPr>
              <a:t>So, before you spend your pocket money on </a:t>
            </a:r>
            <a:r>
              <a:rPr b="1" lang="en-US">
                <a:solidFill>
                  <a:schemeClr val="dk1"/>
                </a:solidFill>
              </a:rPr>
              <a:t>digital coins</a:t>
            </a:r>
            <a:r>
              <a:rPr lang="en-US">
                <a:solidFill>
                  <a:schemeClr val="dk1"/>
                </a:solidFill>
              </a:rPr>
              <a:t>, just ask yourself: </a:t>
            </a:r>
            <a:r>
              <a:rPr b="1" lang="en-US">
                <a:solidFill>
                  <a:schemeClr val="dk1"/>
                </a:solidFill>
              </a:rPr>
              <a:t>'Would I rather have the digital points that might disappear, or the real toys that last forever?'</a:t>
            </a:r>
            <a:r>
              <a:rPr lang="en-US">
                <a:solidFill>
                  <a:schemeClr val="dk1"/>
                </a:solidFill>
              </a:rPr>
              <a: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Class Discussion / Quick Interaction:</a:t>
            </a:r>
            <a:endParaRPr b="1">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lang="en-US">
                <a:solidFill>
                  <a:schemeClr val="dk1"/>
                </a:solidFill>
              </a:rPr>
              <a:t>"I want to take a vote. Be honest!</a:t>
            </a:r>
            <a:endParaRPr>
              <a:solidFill>
                <a:schemeClr val="dk1"/>
              </a:solidFill>
            </a:endParaRPr>
          </a:p>
          <a:p>
            <a:pPr indent="-298450" lvl="0" marL="838200" marR="381000" rtl="0" algn="l">
              <a:lnSpc>
                <a:spcPct val="115000"/>
              </a:lnSpc>
              <a:spcBef>
                <a:spcPts val="1200"/>
              </a:spcBef>
              <a:spcAft>
                <a:spcPts val="0"/>
              </a:spcAft>
              <a:buClr>
                <a:schemeClr val="dk1"/>
              </a:buClr>
              <a:buSzPts val="1100"/>
              <a:buChar char="●"/>
            </a:pPr>
            <a:r>
              <a:rPr lang="en-US">
                <a:solidFill>
                  <a:schemeClr val="dk1"/>
                </a:solidFill>
              </a:rPr>
              <a:t>Raise your hand if you would choose the </a:t>
            </a:r>
            <a:r>
              <a:rPr b="1" lang="en-US">
                <a:solidFill>
                  <a:schemeClr val="dk1"/>
                </a:solidFill>
              </a:rPr>
              <a:t>Digital Coins (Option B)</a:t>
            </a:r>
            <a:r>
              <a:rPr lang="en-US">
                <a:solidFill>
                  <a:schemeClr val="dk1"/>
                </a:solidFill>
              </a:rPr>
              <a:t>.</a:t>
            </a:r>
            <a:endParaRPr>
              <a:solidFill>
                <a:schemeClr val="dk1"/>
              </a:solidFill>
            </a:endParaRPr>
          </a:p>
          <a:p>
            <a:pPr indent="-298450" lvl="0" marL="838200" marR="381000" rtl="0" algn="l">
              <a:lnSpc>
                <a:spcPct val="115000"/>
              </a:lnSpc>
              <a:spcBef>
                <a:spcPts val="0"/>
              </a:spcBef>
              <a:spcAft>
                <a:spcPts val="0"/>
              </a:spcAft>
              <a:buClr>
                <a:schemeClr val="dk1"/>
              </a:buClr>
              <a:buSzPts val="1100"/>
              <a:buChar char="●"/>
            </a:pPr>
            <a:r>
              <a:rPr lang="en-US">
                <a:solidFill>
                  <a:schemeClr val="dk1"/>
                </a:solidFill>
              </a:rPr>
              <a:t>Now raise your hand if you would choose the </a:t>
            </a:r>
            <a:r>
              <a:rPr b="1" lang="en-US">
                <a:solidFill>
                  <a:schemeClr val="dk1"/>
                </a:solidFill>
              </a:rPr>
              <a:t>Headphones &amp; Lego (Option A)</a:t>
            </a:r>
            <a:r>
              <a:rPr lang="en-US">
                <a:solidFill>
                  <a:schemeClr val="dk1"/>
                </a:solidFill>
              </a:rPr>
              <a:t>.</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i="1" lang="en-US">
                <a:solidFill>
                  <a:schemeClr val="dk1"/>
                </a:solidFill>
              </a:rPr>
              <a:t>(Acknowledge the split).</a:t>
            </a:r>
            <a:r>
              <a:rPr lang="en-US">
                <a:solidFill>
                  <a:schemeClr val="dk1"/>
                </a:solidFill>
              </a:rPr>
              <a:t> It is okay to want the coins! But now you know exactly what you are trading for them."</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Before we learn how to handle our feelings, we need to become detectives. We need to spot </a:t>
            </a:r>
            <a:r>
              <a:rPr b="1" lang="en-US">
                <a:solidFill>
                  <a:schemeClr val="dk1"/>
                </a:solidFill>
              </a:rPr>
              <a:t>when</a:t>
            </a:r>
            <a:r>
              <a:rPr lang="en-US">
                <a:solidFill>
                  <a:schemeClr val="dk1"/>
                </a:solidFill>
              </a:rPr>
              <a:t> the game tries to mess with our emotions.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Look at the screen. These are the three main traps:</a:t>
            </a:r>
            <a:endParaRPr>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b="1" lang="en-US">
                <a:solidFill>
                  <a:schemeClr val="dk1"/>
                </a:solidFill>
              </a:rPr>
              <a:t>The 'Game Over' Screen:</a:t>
            </a:r>
            <a:r>
              <a:rPr lang="en-US">
                <a:solidFill>
                  <a:schemeClr val="dk1"/>
                </a:solidFill>
              </a:rPr>
              <a:t> You just lost a match. You feel frustrated or angry. That anger is a </a:t>
            </a:r>
            <a:r>
              <a:rPr b="1" lang="en-US">
                <a:solidFill>
                  <a:schemeClr val="dk1"/>
                </a:solidFill>
              </a:rPr>
              <a:t>Big Feeling</a:t>
            </a:r>
            <a:r>
              <a:rPr lang="en-US">
                <a:solidFill>
                  <a:schemeClr val="dk1"/>
                </a:solidFill>
              </a:rPr>
              <a:t>. The game shows you a loot box right now because it knows you want a quick way to win next time.</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The 'Special Event' Glow:</a:t>
            </a:r>
            <a:r>
              <a:rPr lang="en-US">
                <a:solidFill>
                  <a:schemeClr val="dk1"/>
                </a:solidFill>
              </a:rPr>
              <a:t> You see a shiny new character skin. You feel super excited and hyper! That excitement is a </a:t>
            </a:r>
            <a:r>
              <a:rPr b="1" lang="en-US">
                <a:solidFill>
                  <a:schemeClr val="dk1"/>
                </a:solidFill>
              </a:rPr>
              <a:t>Big Feeling</a:t>
            </a:r>
            <a:r>
              <a:rPr lang="en-US">
                <a:solidFill>
                  <a:schemeClr val="dk1"/>
                </a:solidFill>
              </a:rPr>
              <a:t>.</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The Timer:</a:t>
            </a:r>
            <a:r>
              <a:rPr lang="en-US">
                <a:solidFill>
                  <a:schemeClr val="dk1"/>
                </a:solidFill>
              </a:rPr>
              <a:t> You see a clock ticking down: </a:t>
            </a:r>
            <a:r>
              <a:rPr i="1" lang="en-US">
                <a:solidFill>
                  <a:schemeClr val="dk1"/>
                </a:solidFill>
              </a:rPr>
              <a:t>'Only 59 minutes left!'</a:t>
            </a:r>
            <a:r>
              <a:rPr lang="en-US">
                <a:solidFill>
                  <a:schemeClr val="dk1"/>
                </a:solidFill>
              </a:rPr>
              <a:t> You feel panicked and rushed. That panic is a </a:t>
            </a:r>
            <a:r>
              <a:rPr b="1" lang="en-US">
                <a:solidFill>
                  <a:schemeClr val="dk1"/>
                </a:solidFill>
              </a:rPr>
              <a:t>Big Feeling</a:t>
            </a:r>
            <a:r>
              <a:rPr lang="en-US">
                <a:solidFill>
                  <a:schemeClr val="dk1"/>
                </a:solidFill>
              </a:rPr>
              <a: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The Definition:</a:t>
            </a:r>
            <a:r>
              <a:rPr lang="en-US">
                <a:solidFill>
                  <a:schemeClr val="dk1"/>
                </a:solidFill>
              </a:rPr>
              <a:t> When we say 'Big Feeling,' we mean an emotion that is so strong, it turns off the 'thinking' part of your brain. When you are Mad, Hyper, or Panicked, you stop thinking and start clicking."</a:t>
            </a:r>
            <a:endParaRPr>
              <a:solidFill>
                <a:schemeClr val="dk1"/>
              </a:solidFill>
            </a:endParaRPr>
          </a:p>
          <a:p>
            <a:pPr indent="0" lvl="0" marL="0" rtl="0" algn="l">
              <a:lnSpc>
                <a:spcPct val="115000"/>
              </a:lnSpc>
              <a:spcBef>
                <a:spcPts val="1200"/>
              </a:spcBef>
              <a:spcAft>
                <a:spcPts val="0"/>
              </a:spcAft>
              <a:buSzPts val="1100"/>
              <a:buNone/>
            </a:pPr>
            <a:r>
              <a:t/>
            </a:r>
            <a:endParaRPr>
              <a:solidFill>
                <a:schemeClr val="dk1"/>
              </a:solidFill>
            </a:endParaRPr>
          </a:p>
          <a:p>
            <a:pPr indent="0" lvl="0" marL="0" rtl="0" algn="l">
              <a:lnSpc>
                <a:spcPct val="115000"/>
              </a:lnSpc>
              <a:spcBef>
                <a:spcPts val="1200"/>
              </a:spcBef>
              <a:spcAft>
                <a:spcPts val="0"/>
              </a:spcAft>
              <a:buSzPts val="1100"/>
              <a:buNone/>
            </a:pPr>
            <a:r>
              <a:t/>
            </a:r>
            <a:endParaRPr>
              <a:solidFill>
                <a:schemeClr val="dk1"/>
              </a:solidFill>
            </a:endParaRPr>
          </a:p>
          <a:p>
            <a:pPr indent="0" lvl="0" marL="0" rtl="0" algn="l">
              <a:lnSpc>
                <a:spcPct val="115000"/>
              </a:lnSpc>
              <a:spcBef>
                <a:spcPts val="1200"/>
              </a:spcBef>
              <a:spcAft>
                <a:spcPts val="1200"/>
              </a:spcAft>
              <a:buSzPts val="1100"/>
              <a:buNone/>
            </a:pPr>
            <a:r>
              <a:t/>
            </a:r>
            <a:endParaRPr i="1">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"So, we just saw that games try to make us feel </a:t>
            </a:r>
            <a:r>
              <a:rPr b="1" lang="en-US">
                <a:solidFill>
                  <a:schemeClr val="dk1"/>
                </a:solidFill>
              </a:rPr>
              <a:t>Mad, Rushed, or Excited</a:t>
            </a:r>
            <a:r>
              <a:rPr lang="en-US">
                <a:solidFill>
                  <a:schemeClr val="dk1"/>
                </a:solidFill>
              </a:rPr>
              <a:t> on purpose.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When that happens, your brain is in the 'Danger Zone.' You might accidentally spend money just to make the feeling go away.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So, what is your secret weapon? </a:t>
            </a:r>
            <a:r>
              <a:rPr b="1" lang="en-US">
                <a:solidFill>
                  <a:schemeClr val="dk1"/>
                </a:solidFill>
              </a:rPr>
              <a:t>The PAUSE Button.</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Whenever you feel one of those Big Feelings, look at the checklist on the left:</a:t>
            </a:r>
            <a:endParaRPr>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b="1" lang="en-US">
                <a:solidFill>
                  <a:schemeClr val="dk1"/>
                </a:solidFill>
              </a:rPr>
              <a:t>Stop the game:</a:t>
            </a:r>
            <a:r>
              <a:rPr lang="en-US">
                <a:solidFill>
                  <a:schemeClr val="dk1"/>
                </a:solidFill>
              </a:rPr>
              <a:t> Put the controller down immediately.</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Walk Away:</a:t>
            </a:r>
            <a:r>
              <a:rPr lang="en-US">
                <a:solidFill>
                  <a:schemeClr val="dk1"/>
                </a:solidFill>
              </a:rPr>
              <a:t> Physically leave the room. It breaks the spell.</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The 10-Minute Rule:</a:t>
            </a:r>
            <a:r>
              <a:rPr lang="en-US">
                <a:solidFill>
                  <a:schemeClr val="dk1"/>
                </a:solidFill>
              </a:rPr>
              <a:t> Tell yourself, </a:t>
            </a:r>
            <a:r>
              <a:rPr i="1" lang="en-US">
                <a:solidFill>
                  <a:schemeClr val="dk1"/>
                </a:solidFill>
              </a:rPr>
              <a:t>'I will wait 10 minutes.'</a:t>
            </a:r>
            <a:r>
              <a:rPr lang="en-US">
                <a:solidFill>
                  <a:schemeClr val="dk1"/>
                </a:solidFill>
              </a:rPr>
              <a:t> Usually, after 10 minutes, the panic or anger disappears, and you realize you don't need to buy the item."</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Class Discussion: Where else do we see this?</a:t>
            </a:r>
            <a:endParaRPr b="1">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lang="en-US">
                <a:solidFill>
                  <a:schemeClr val="dk1"/>
                </a:solidFill>
              </a:rPr>
              <a:t>"These tricks aren't just in video games.</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b="1" lang="en-US">
                <a:solidFill>
                  <a:schemeClr val="dk1"/>
                </a:solidFill>
              </a:rPr>
              <a:t>Ask the class:</a:t>
            </a:r>
            <a:r>
              <a:rPr lang="en-US">
                <a:solidFill>
                  <a:schemeClr val="dk1"/>
                </a:solidFill>
              </a:rPr>
              <a:t> 'Think about when you go to a toy shop or a supermarket. Have you seen those little 'surprise bags', wrapped boxes, </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lang="en-US">
                <a:solidFill>
                  <a:schemeClr val="dk1"/>
                </a:solidFill>
              </a:rPr>
              <a:t>go to the next slide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i="1">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1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1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1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1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2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2"/>
          <p:cNvSpPr/>
          <p:nvPr>
            <p:ph idx="2" type="pic"/>
          </p:nvPr>
        </p:nvSpPr>
        <p:spPr>
          <a:xfrm>
            <a:off x="1792288" y="612775"/>
            <a:ext cx="5486400" cy="4114800"/>
          </a:xfrm>
          <a:prstGeom prst="rect">
            <a:avLst/>
          </a:prstGeom>
          <a:noFill/>
          <a:ln>
            <a:noFill/>
          </a:ln>
        </p:spPr>
      </p:sp>
      <p:sp>
        <p:nvSpPr>
          <p:cNvPr id="64" name="Google Shape;64;p2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image" Target="../media/image7.png"/><Relationship Id="rId8"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hyperlink" Target="https://www.youtube.com/shorts/TzwiE4csP6k"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3" name="Shape 83"/>
        <p:cNvGrpSpPr/>
        <p:nvPr/>
      </p:nvGrpSpPr>
      <p:grpSpPr>
        <a:xfrm>
          <a:off x="0" y="0"/>
          <a:ext cx="0" cy="0"/>
          <a:chOff x="0" y="0"/>
          <a:chExt cx="0" cy="0"/>
        </a:xfrm>
      </p:grpSpPr>
      <p:pic>
        <p:nvPicPr>
          <p:cNvPr descr="image.png" id="84" name="Google Shape;84;p1"/>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image.png" id="85" name="Google Shape;85;p1"/>
          <p:cNvPicPr preferRelativeResize="0"/>
          <p:nvPr/>
        </p:nvPicPr>
        <p:blipFill rotWithShape="1">
          <a:blip r:embed="rId4">
            <a:alphaModFix/>
          </a:blip>
          <a:srcRect b="0" l="0" r="0" t="0"/>
          <a:stretch/>
        </p:blipFill>
        <p:spPr>
          <a:xfrm>
            <a:off x="6381750" y="1524000"/>
            <a:ext cx="5334000" cy="3810000"/>
          </a:xfrm>
          <a:prstGeom prst="rect">
            <a:avLst/>
          </a:prstGeom>
          <a:noFill/>
          <a:ln>
            <a:noFill/>
          </a:ln>
        </p:spPr>
      </p:pic>
      <p:pic>
        <p:nvPicPr>
          <p:cNvPr descr="image.png" id="86" name="Google Shape;86;p1"/>
          <p:cNvPicPr preferRelativeResize="0"/>
          <p:nvPr/>
        </p:nvPicPr>
        <p:blipFill rotWithShape="1">
          <a:blip r:embed="rId5">
            <a:alphaModFix/>
          </a:blip>
          <a:srcRect b="0" l="0" r="0" t="0"/>
          <a:stretch/>
        </p:blipFill>
        <p:spPr>
          <a:xfrm>
            <a:off x="476250" y="4071044"/>
            <a:ext cx="5334000" cy="1569541"/>
          </a:xfrm>
          <a:prstGeom prst="rect">
            <a:avLst/>
          </a:prstGeom>
          <a:noFill/>
          <a:ln>
            <a:noFill/>
          </a:ln>
        </p:spPr>
      </p:pic>
      <p:sp>
        <p:nvSpPr>
          <p:cNvPr id="87" name="Google Shape;87;p1"/>
          <p:cNvSpPr txBox="1"/>
          <p:nvPr/>
        </p:nvSpPr>
        <p:spPr>
          <a:xfrm>
            <a:off x="476250" y="1217414"/>
            <a:ext cx="5600700" cy="92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6000"/>
              <a:buFont typeface="Arial"/>
              <a:buNone/>
            </a:pPr>
            <a:r>
              <a:rPr b="0" i="0" lang="en-US" sz="6000" u="none" cap="none" strike="noStrike">
                <a:solidFill>
                  <a:srgbClr val="004D40"/>
                </a:solidFill>
                <a:latin typeface="Fredoka SemiBold"/>
                <a:ea typeface="Fredoka SemiBold"/>
                <a:cs typeface="Fredoka SemiBold"/>
                <a:sym typeface="Fredoka SemiBold"/>
              </a:rPr>
              <a:t>Loot boxes</a:t>
            </a:r>
            <a:endParaRPr b="0" i="0" sz="1400" u="none" cap="none" strike="noStrike">
              <a:solidFill>
                <a:srgbClr val="000000"/>
              </a:solidFill>
              <a:latin typeface="Arial"/>
              <a:ea typeface="Arial"/>
              <a:cs typeface="Arial"/>
              <a:sym typeface="Arial"/>
            </a:endParaRPr>
          </a:p>
        </p:txBody>
      </p:sp>
      <p:sp>
        <p:nvSpPr>
          <p:cNvPr id="88" name="Google Shape;88;p1"/>
          <p:cNvSpPr txBox="1"/>
          <p:nvPr/>
        </p:nvSpPr>
        <p:spPr>
          <a:xfrm>
            <a:off x="476250" y="3141464"/>
            <a:ext cx="5334000" cy="54858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Clr>
                <a:srgbClr val="000000"/>
              </a:buClr>
              <a:buSzPts val="2700"/>
              <a:buFont typeface="Arial"/>
              <a:buNone/>
            </a:pPr>
            <a:r>
              <a:rPr b="0" i="0" lang="en-US" sz="2700" u="none" cap="none" strike="noStrike">
                <a:solidFill>
                  <a:srgbClr val="546E7A"/>
                </a:solidFill>
                <a:latin typeface="Nunito"/>
                <a:ea typeface="Nunito"/>
                <a:cs typeface="Nunito"/>
                <a:sym typeface="Nunito"/>
              </a:rPr>
              <a:t>The Truth About "Loot Boxes"</a:t>
            </a:r>
            <a:endParaRPr b="0" i="0" sz="1400" u="none" cap="none" strike="noStrike">
              <a:solidFill>
                <a:srgbClr val="000000"/>
              </a:solidFill>
              <a:latin typeface="Arial"/>
              <a:ea typeface="Arial"/>
              <a:cs typeface="Arial"/>
              <a:sym typeface="Arial"/>
            </a:endParaRPr>
          </a:p>
        </p:txBody>
      </p:sp>
      <p:pic>
        <p:nvPicPr>
          <p:cNvPr descr="image.png" id="89" name="Google Shape;89;p1"/>
          <p:cNvPicPr preferRelativeResize="0"/>
          <p:nvPr/>
        </p:nvPicPr>
        <p:blipFill rotWithShape="1">
          <a:blip r:embed="rId6">
            <a:alphaModFix/>
          </a:blip>
          <a:srcRect b="0" l="0" r="0" t="0"/>
          <a:stretch/>
        </p:blipFill>
        <p:spPr>
          <a:xfrm>
            <a:off x="6381750" y="1524000"/>
            <a:ext cx="5334000" cy="3810000"/>
          </a:xfrm>
          <a:prstGeom prst="rect">
            <a:avLst/>
          </a:prstGeom>
          <a:noFill/>
          <a:ln>
            <a:noFill/>
          </a:ln>
        </p:spPr>
      </p:pic>
      <p:sp>
        <p:nvSpPr>
          <p:cNvPr id="90" name="Google Shape;90;p1"/>
          <p:cNvSpPr txBox="1"/>
          <p:nvPr/>
        </p:nvSpPr>
        <p:spPr>
          <a:xfrm>
            <a:off x="666750" y="4261544"/>
            <a:ext cx="5200650" cy="365670"/>
          </a:xfrm>
          <a:prstGeom prst="rect">
            <a:avLst/>
          </a:prstGeom>
          <a:noFill/>
          <a:ln>
            <a:noFill/>
          </a:ln>
        </p:spPr>
        <p:txBody>
          <a:bodyPr anchorCtr="0" anchor="t" bIns="0" lIns="38100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4D40"/>
                </a:solidFill>
                <a:latin typeface="Fredoka SemiBold"/>
                <a:ea typeface="Fredoka SemiBold"/>
                <a:cs typeface="Fredoka SemiBold"/>
                <a:sym typeface="Fredoka SemiBold"/>
              </a:rPr>
              <a:t>Question:</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666750" y="4855815"/>
            <a:ext cx="4953000" cy="365670"/>
          </a:xfrm>
          <a:prstGeom prst="rect">
            <a:avLst/>
          </a:prstGeom>
          <a:noFill/>
          <a:ln>
            <a:noFill/>
          </a:ln>
        </p:spPr>
        <p:txBody>
          <a:bodyPr anchorCtr="0" anchor="t" bIns="0" lIns="0" spcFirstLastPara="1" rIns="0" wrap="square" tIns="0">
            <a:spAutoFit/>
          </a:bodyPr>
          <a:lstStyle/>
          <a:p>
            <a:pPr indent="0" lvl="0" marL="0" marR="0" rtl="0" algn="l">
              <a:lnSpc>
                <a:spcPct val="159944"/>
              </a:lnSpc>
              <a:spcBef>
                <a:spcPts val="0"/>
              </a:spcBef>
              <a:spcAft>
                <a:spcPts val="0"/>
              </a:spcAft>
              <a:buClr>
                <a:srgbClr val="000000"/>
              </a:buClr>
              <a:buSzPts val="1800"/>
              <a:buFont typeface="Arial"/>
              <a:buNone/>
            </a:pPr>
            <a:r>
              <a:rPr b="0" i="0" lang="en-US" sz="1800" u="none" cap="none" strike="noStrike">
                <a:solidFill>
                  <a:srgbClr val="374151"/>
                </a:solidFill>
                <a:latin typeface="Nunito"/>
                <a:ea typeface="Nunito"/>
                <a:cs typeface="Nunito"/>
                <a:sym typeface="Nunito"/>
              </a:rPr>
              <a:t>What is the one </a:t>
            </a:r>
            <a:r>
              <a:rPr b="1" i="0" lang="en-US" sz="1800" u="none" cap="none" strike="noStrike">
                <a:solidFill>
                  <a:srgbClr val="E65100"/>
                </a:solidFill>
                <a:latin typeface="Nunito"/>
                <a:ea typeface="Nunito"/>
                <a:cs typeface="Nunito"/>
                <a:sym typeface="Nunito"/>
              </a:rPr>
              <a:t>special prize</a:t>
            </a:r>
            <a:r>
              <a:rPr b="0" i="0" lang="en-US" sz="1800" u="none" cap="none" strike="noStrike">
                <a:solidFill>
                  <a:srgbClr val="374151"/>
                </a:solidFill>
                <a:latin typeface="Nunito"/>
                <a:ea typeface="Nunito"/>
                <a:cs typeface="Nunito"/>
                <a:sym typeface="Nunito"/>
              </a:rPr>
              <a:t> you really want?</a:t>
            </a:r>
            <a:endParaRPr b="0" i="0" sz="1400" u="none" cap="none" strike="noStrike">
              <a:solidFill>
                <a:srgbClr val="000000"/>
              </a:solidFill>
              <a:latin typeface="Arial"/>
              <a:ea typeface="Arial"/>
              <a:cs typeface="Arial"/>
              <a:sym typeface="Arial"/>
            </a:endParaRPr>
          </a:p>
        </p:txBody>
      </p:sp>
      <p:pic>
        <p:nvPicPr>
          <p:cNvPr descr="image.png" id="92" name="Google Shape;92;p1"/>
          <p:cNvPicPr preferRelativeResize="0"/>
          <p:nvPr/>
        </p:nvPicPr>
        <p:blipFill rotWithShape="1">
          <a:blip r:embed="rId7">
            <a:alphaModFix/>
          </a:blip>
          <a:srcRect b="0" l="0" r="0" t="0"/>
          <a:stretch/>
        </p:blipFill>
        <p:spPr>
          <a:xfrm>
            <a:off x="666750" y="4280594"/>
            <a:ext cx="381000" cy="304800"/>
          </a:xfrm>
          <a:prstGeom prst="rect">
            <a:avLst/>
          </a:prstGeom>
          <a:noFill/>
          <a:ln>
            <a:noFill/>
          </a:ln>
        </p:spPr>
      </p:pic>
      <p:pic>
        <p:nvPicPr>
          <p:cNvPr descr="Beautify this slide" id="93" name="Google Shape;93;p1"/>
          <p:cNvPicPr preferRelativeResize="0"/>
          <p:nvPr/>
        </p:nvPicPr>
        <p:blipFill rotWithShape="1">
          <a:blip r:embed="rId8">
            <a:alphaModFix/>
          </a:blip>
          <a:srcRect b="0" l="0" r="0" t="0"/>
          <a:stretch/>
        </p:blipFill>
        <p:spPr>
          <a:xfrm>
            <a:off x="0" y="32050"/>
            <a:ext cx="12192000" cy="678657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4151"/>
        </a:solidFill>
      </p:bgPr>
    </p:bg>
    <p:spTree>
      <p:nvGrpSpPr>
        <p:cNvPr id="139" name="Shape 139"/>
        <p:cNvGrpSpPr/>
        <p:nvPr/>
      </p:nvGrpSpPr>
      <p:grpSpPr>
        <a:xfrm>
          <a:off x="0" y="0"/>
          <a:ext cx="0" cy="0"/>
          <a:chOff x="0" y="0"/>
          <a:chExt cx="0" cy="0"/>
        </a:xfrm>
      </p:grpSpPr>
      <p:pic>
        <p:nvPicPr>
          <p:cNvPr id="140" name="Google Shape;140;p10" title="Gemini_Generated_Image_vun12wvun12wvun1.png"/>
          <p:cNvPicPr preferRelativeResize="0"/>
          <p:nvPr/>
        </p:nvPicPr>
        <p:blipFill rotWithShape="1">
          <a:blip r:embed="rId3">
            <a:alphaModFix/>
          </a:blip>
          <a:srcRect b="0" l="0" r="5784" t="0"/>
          <a:stretch/>
        </p:blipFill>
        <p:spPr>
          <a:xfrm>
            <a:off x="302575" y="187300"/>
            <a:ext cx="11199626" cy="6483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11"/>
          <p:cNvPicPr preferRelativeResize="0"/>
          <p:nvPr/>
        </p:nvPicPr>
        <p:blipFill rotWithShape="1">
          <a:blip r:embed="rId3">
            <a:alphaModFix/>
          </a:blip>
          <a:srcRect b="0" l="0" r="0" t="0"/>
          <a:stretch/>
        </p:blipFill>
        <p:spPr>
          <a:xfrm>
            <a:off x="0" y="26581"/>
            <a:ext cx="12191410" cy="681004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descr="Beautify this slide" id="150" name="Google Shape;150;p12"/>
          <p:cNvPicPr preferRelativeResize="0"/>
          <p:nvPr/>
        </p:nvPicPr>
        <p:blipFill rotWithShape="1">
          <a:blip r:embed="rId3">
            <a:alphaModFix/>
          </a:blip>
          <a:srcRect b="0" l="0" r="0" t="0"/>
          <a:stretch/>
        </p:blipFill>
        <p:spPr>
          <a:xfrm>
            <a:off x="0" y="26581"/>
            <a:ext cx="12191409" cy="68045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descr="Beautify this slide" id="98" name="Google Shape;98;p2"/>
          <p:cNvPicPr preferRelativeResize="0"/>
          <p:nvPr/>
        </p:nvPicPr>
        <p:blipFill rotWithShape="1">
          <a:blip r:embed="rId3">
            <a:alphaModFix/>
          </a:blip>
          <a:srcRect b="0" l="0" r="0" t="0"/>
          <a:stretch/>
        </p:blipFill>
        <p:spPr>
          <a:xfrm>
            <a:off x="0" y="26581"/>
            <a:ext cx="12191409" cy="680450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2" name="Shape 102"/>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4"/>
          <p:cNvSpPr txBox="1"/>
          <p:nvPr/>
        </p:nvSpPr>
        <p:spPr>
          <a:xfrm>
            <a:off x="820575" y="1976075"/>
            <a:ext cx="7871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8" name="Google Shape;108;p4"/>
          <p:cNvSpPr txBox="1"/>
          <p:nvPr/>
        </p:nvSpPr>
        <p:spPr>
          <a:xfrm>
            <a:off x="940800" y="1260500"/>
            <a:ext cx="78717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chemeClr val="dk1"/>
                </a:solidFill>
                <a:latin typeface="Arial"/>
                <a:ea typeface="Arial"/>
                <a:cs typeface="Arial"/>
                <a:sym typeface="Arial"/>
              </a:rPr>
              <a:t>https://www.youtube.com/shorts/TzwiE4csP6k</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Arial"/>
              <a:ea typeface="Arial"/>
              <a:cs typeface="Arial"/>
              <a:sym typeface="Arial"/>
            </a:endParaRPr>
          </a:p>
        </p:txBody>
      </p:sp>
      <p:pic>
        <p:nvPicPr>
          <p:cNvPr id="109" name="Google Shape;109;p4" title="Untitled design (24).png"/>
          <p:cNvPicPr preferRelativeResize="0"/>
          <p:nvPr/>
        </p:nvPicPr>
        <p:blipFill rotWithShape="1">
          <a:blip r:embed="rId3">
            <a:alphaModFix/>
          </a:blip>
          <a:srcRect b="0" l="0" r="0" t="0"/>
          <a:stretch/>
        </p:blipFill>
        <p:spPr>
          <a:xfrm>
            <a:off x="77938" y="130608"/>
            <a:ext cx="12036125" cy="6770274"/>
          </a:xfrm>
          <a:prstGeom prst="rect">
            <a:avLst/>
          </a:prstGeom>
          <a:noFill/>
          <a:ln>
            <a:noFill/>
          </a:ln>
        </p:spPr>
      </p:pic>
      <p:sp>
        <p:nvSpPr>
          <p:cNvPr id="110" name="Google Shape;110;p4">
            <a:hlinkClick r:id="rId4"/>
          </p:cNvPr>
          <p:cNvSpPr txBox="1"/>
          <p:nvPr/>
        </p:nvSpPr>
        <p:spPr>
          <a:xfrm>
            <a:off x="2661600" y="632200"/>
            <a:ext cx="68688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highlight>
                  <a:schemeClr val="lt1"/>
                </a:highlight>
                <a:latin typeface="Arial"/>
                <a:ea typeface="Arial"/>
                <a:cs typeface="Arial"/>
                <a:sym typeface="Arial"/>
              </a:rPr>
              <a:t>https://www.youtube.com/shorts/TzwiE4csP6k</a:t>
            </a:r>
            <a:endParaRPr b="0" i="0" sz="14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4" name="Shape 114"/>
        <p:cNvGrpSpPr/>
        <p:nvPr/>
      </p:nvGrpSpPr>
      <p:grpSpPr>
        <a:xfrm>
          <a:off x="0" y="0"/>
          <a:ext cx="0" cy="0"/>
          <a:chOff x="0" y="0"/>
          <a:chExt cx="0" cy="0"/>
        </a:xfrm>
      </p:grpSpPr>
      <p:pic>
        <p:nvPicPr>
          <p:cNvPr id="115" name="Google Shape;115;p5" title="Gemini_Generated_Image_w1xsmyw1xsmyw1xs.png"/>
          <p:cNvPicPr preferRelativeResize="0"/>
          <p:nvPr/>
        </p:nvPicPr>
        <p:blipFill rotWithShape="1">
          <a:blip r:embed="rId3">
            <a:alphaModFix/>
          </a:blip>
          <a:srcRect b="11699" l="0" r="566" t="0"/>
          <a:stretch/>
        </p:blipFill>
        <p:spPr>
          <a:xfrm>
            <a:off x="496275" y="702650"/>
            <a:ext cx="10905825" cy="5282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descr="Beautify this slide" id="120" name="Google Shape;120;p6"/>
          <p:cNvPicPr preferRelativeResize="0"/>
          <p:nvPr/>
        </p:nvPicPr>
        <p:blipFill rotWithShape="1">
          <a:blip r:embed="rId3">
            <a:alphaModFix/>
          </a:blip>
          <a:srcRect b="0" l="0" r="0" t="0"/>
          <a:stretch/>
        </p:blipFill>
        <p:spPr>
          <a:xfrm>
            <a:off x="0" y="26581"/>
            <a:ext cx="12191409" cy="680450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descr="Beautify this slide" id="125" name="Google Shape;125;p7"/>
          <p:cNvPicPr preferRelativeResize="0"/>
          <p:nvPr/>
        </p:nvPicPr>
        <p:blipFill rotWithShape="1">
          <a:blip r:embed="rId3">
            <a:alphaModFix/>
          </a:blip>
          <a:srcRect b="0" l="0" r="0" t="0"/>
          <a:stretch/>
        </p:blipFill>
        <p:spPr>
          <a:xfrm>
            <a:off x="0" y="26581"/>
            <a:ext cx="12191409" cy="680450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9" name="Shape 129"/>
        <p:cNvGrpSpPr/>
        <p:nvPr/>
      </p:nvGrpSpPr>
      <p:grpSpPr>
        <a:xfrm>
          <a:off x="0" y="0"/>
          <a:ext cx="0" cy="0"/>
          <a:chOff x="0" y="0"/>
          <a:chExt cx="0" cy="0"/>
        </a:xfrm>
      </p:grpSpPr>
      <p:pic>
        <p:nvPicPr>
          <p:cNvPr id="130" name="Google Shape;130;p8" title="Untitled design (26).jpg"/>
          <p:cNvPicPr preferRelativeResize="0"/>
          <p:nvPr/>
        </p:nvPicPr>
        <p:blipFill>
          <a:blip r:embed="rId4">
            <a:alphaModFix/>
          </a:blip>
          <a:stretch>
            <a:fillRect/>
          </a:stretch>
        </p:blipFill>
        <p:spPr>
          <a:xfrm>
            <a:off x="68713" y="38650"/>
            <a:ext cx="12054571" cy="6780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descr="Beautify this slide" id="135" name="Google Shape;135;p9"/>
          <p:cNvPicPr preferRelativeResize="0"/>
          <p:nvPr/>
        </p:nvPicPr>
        <p:blipFill rotWithShape="1">
          <a:blip r:embed="rId3">
            <a:alphaModFix/>
          </a:blip>
          <a:srcRect b="0" l="0" r="0" t="0"/>
          <a:stretch/>
        </p:blipFill>
        <p:spPr>
          <a:xfrm>
            <a:off x="0" y="26581"/>
            <a:ext cx="12191409" cy="680450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