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Afacad Flux"/>
      <p:regular r:id="rId22"/>
      <p:bold r:id="rId23"/>
    </p:embeddedFont>
    <p:embeddedFont>
      <p:font typeface="Comfortaa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6" roundtripDataSignature="AMtx7mgRBEpEpmk6SMqv3BFCmq354in8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facadFlux-regular.fntdata"/><Relationship Id="rId21" Type="http://schemas.openxmlformats.org/officeDocument/2006/relationships/slide" Target="slides/slide16.xml"/><Relationship Id="rId24" Type="http://schemas.openxmlformats.org/officeDocument/2006/relationships/font" Target="fonts/Comfortaa-regular.fntdata"/><Relationship Id="rId23" Type="http://schemas.openxmlformats.org/officeDocument/2006/relationships/font" Target="fonts/AfacadFlux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“Hands up if you watch TV.”</a:t>
            </a:r>
            <a:br>
              <a:rPr lang="en-US"/>
            </a:br>
            <a:r>
              <a:rPr lang="en-US"/>
              <a:t> (Wait.)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“Hands up if you play games or watch videos on a tablet.”</a:t>
            </a:r>
            <a:br>
              <a:rPr lang="en-US"/>
            </a:br>
            <a:r>
              <a:rPr lang="en-US"/>
              <a:t> (Wait.)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“Today we are going to learn about something that happens in all of those places.</a:t>
            </a:r>
            <a:br>
              <a:rPr lang="en-US"/>
            </a:br>
            <a:r>
              <a:rPr lang="en-US"/>
              <a:t> We are going to learn how some things try to get our attention, and what we can do about it.”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Teacher script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“Clickbait is a word we use when pictures or words try to make you click very fast.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They might say things like, ‘Amazing!’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Or ‘You won’t believe this!’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want you to click before you stop and think.”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“Why do you think they want you to click quickly instead of slowly?”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(Accept answers like: so you don’t think.)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“Yes. Clicking quickly means we might not think first.”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“And clicking quickly often happens when our feelings are involved, so let’s talk about feelings.”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“Adverts often try to make us feel something.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They might make us feel excited.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might make us feel curious.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might make us feel rushed, like we must click now.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Feelings are not bad.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But when we feel rushed or excited, we might not stop to think.”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action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“Point to your heart if feelings are important.”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(Wait.)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“Point to your head if thinking is important.”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(Wait.)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“Yes. We need both.”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“So now let’s think about something important.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Why was this thing made in the first place?”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“Not everything online is made for the same reason.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Some things are made to help you learn.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 things are made to entertain you.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 things are made to sell something.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 things are made just to get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Knowing why something was made helps us decide what to do.”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“If something was made to sell something, should we click straight away or think first?”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(Children respond: think first.)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“So when we are not sure, we use our special rule.”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“This is our golden rule.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Say it with me.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Stop. Think. Ask.”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(Repeat once more.)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“Stop means do not click straight away.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Think means ask yourself why this is here.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Ask means talk to a grown-up you trust.”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check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“Who remembers the first word?”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(Stop.)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“And asking for help is always a good idea.”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Now I want you to listen very carefully, because this part is very important.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When you are online, </a:t>
            </a:r>
            <a:r>
              <a:rPr b="1" lang="en-US">
                <a:solidFill>
                  <a:schemeClr val="dk1"/>
                </a:solidFill>
              </a:rPr>
              <a:t>you are not trapped</a:t>
            </a:r>
            <a:r>
              <a:rPr lang="en-US">
                <a:solidFill>
                  <a:schemeClr val="dk1"/>
                </a:solidFill>
              </a:rPr>
              <a:t>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You are not stuck.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You are not forced to click anything.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Even if something looks exciting.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Even if something looks fun.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Even if something really wants your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You still have choices.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You can scroll past it.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You can close it.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You can stop and not press anything.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Just because something is on the screen, it does not mean you have to click it.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That means </a:t>
            </a:r>
            <a:r>
              <a:rPr b="1" lang="en-US">
                <a:solidFill>
                  <a:schemeClr val="dk1"/>
                </a:solidFill>
              </a:rPr>
              <a:t>you are in control</a:t>
            </a:r>
            <a:r>
              <a:rPr lang="en-US">
                <a:solidFill>
                  <a:schemeClr val="dk1"/>
                </a:solidFill>
              </a:rPr>
              <a:t>, not the advert.”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-US" sz="1300">
                <a:solidFill>
                  <a:schemeClr val="dk1"/>
                </a:solidFill>
              </a:rPr>
              <a:t>Classroom check and interaction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“Let’s check our understanding together.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If something pops up and you do not like it, do you have to click it?”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(Children respond: No.)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“If something looks exciting but you are not sure, can you stop and think first?”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(Children respond: Yes.)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“Yes. You are in control of your choices online.”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 (say clearly)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“Being in control is really important.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But sometimes, even when we are careful, we might still feel unsure or confused.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So now let’s talk about what to do </a:t>
            </a:r>
            <a:r>
              <a:rPr b="1" lang="en-US">
                <a:solidFill>
                  <a:schemeClr val="dk1"/>
                </a:solidFill>
              </a:rPr>
              <a:t>when we need help</a:t>
            </a:r>
            <a:r>
              <a:rPr lang="en-US">
                <a:solidFill>
                  <a:schemeClr val="dk1"/>
                </a:solidFill>
              </a:rPr>
              <a:t>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ven though you are in control, you are </a:t>
            </a:r>
            <a:r>
              <a:rPr b="1" lang="en-US">
                <a:solidFill>
                  <a:schemeClr val="dk1"/>
                </a:solidFill>
              </a:rPr>
              <a:t>not expected to do everything on your own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Sometimes things online can feel confusing.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Sometimes they can feel exciting in a way that makes your tummy feel funny.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Sometimes you might not know what will happen if you click.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When that happens, the best thing to do is </a:t>
            </a:r>
            <a:r>
              <a:rPr b="1" lang="en-US">
                <a:solidFill>
                  <a:schemeClr val="dk1"/>
                </a:solidFill>
              </a:rPr>
              <a:t>ask for help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You should ask for help if: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Something makes you feel worried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Something wants you to click again and again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Something makes you feel rushed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Or you are not sure what will happen next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Asking for help is not a bad thing.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It is not a telling-off thing.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It is a </a:t>
            </a:r>
            <a:r>
              <a:rPr b="1" lang="en-US">
                <a:solidFill>
                  <a:schemeClr val="dk1"/>
                </a:solidFill>
              </a:rPr>
              <a:t>smart and safe</a:t>
            </a:r>
            <a:r>
              <a:rPr lang="en-US">
                <a:solidFill>
                  <a:schemeClr val="dk1"/>
                </a:solidFill>
              </a:rPr>
              <a:t> thing.”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question and reassurance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“I want everyone to listen to this part very carefully.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You are </a:t>
            </a:r>
            <a:r>
              <a:rPr b="1" lang="en-US">
                <a:solidFill>
                  <a:schemeClr val="dk1"/>
                </a:solidFill>
              </a:rPr>
              <a:t>never in trouble</a:t>
            </a:r>
            <a:r>
              <a:rPr lang="en-US">
                <a:solidFill>
                  <a:schemeClr val="dk1"/>
                </a:solidFill>
              </a:rPr>
              <a:t> for asking for help.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Never.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Let’s say that together.”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(Teacher and children say: “I am never in trouble for asking for help.”)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Help-seeking check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“Who could you ask for help if something online felt tricky?”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(Take several answers: parent, carer, teacher, trusted adult.)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“Yes. Those are all good choices.”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 (say clearly)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“So now we know three very important things: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We can stop and think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We are in control of our choices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And we can always ask for help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Let’s finish by thinking about how we will use this when we are online.”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“We are coming to the end of our lesson now, so this is a time to think quietly.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 want you to look at this sentence on the screen.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It says: </a:t>
            </a:r>
            <a:r>
              <a:rPr i="1" lang="en-US">
                <a:solidFill>
                  <a:schemeClr val="dk1"/>
                </a:solidFill>
              </a:rPr>
              <a:t>Next time I see something exciting online, I will…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You do not need to say your answer out loud straight away.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First, think about it quietly in your head.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Remember everything we have learned today: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That some things online try to get our attention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That some things want us to click quickly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That we are in control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And that we can always ask for help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Take a few seconds to think.”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(Pause for 5–10 seconds.)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“If you would like to share your sentence, you can put your hand up.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You do not have to share if you do not want to.”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(Call on a few children.)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After each response, affirm with: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“That is a smart choice.”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“That shows good thinking.”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“That helps keep you safe.”“I want to remind everyone of this.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There is no perfect answer.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Different people might choose different safe things to do.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What matters is that you: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Stop and think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Notice how you feel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And ask for help when you need it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That is what being safe online looks like.”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“Let’s look at what we are learning today.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First, we are going to learn that people sell things.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Next, we are going to learn what adverts are and why people make them.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Then, we will learn that adverts are not just on TV, they are also online.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We will also talk about how some online things can make us feel.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Finally, we will learn what to do if something feels tricky or confusing.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Give me a thumbs up if you are ready to be good noticers today.”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“Let’s start with something we all already understand.”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“People sell things every day.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sell food in shops.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sell toys.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sell clothes, games, and books.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I want you to think for a moment.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What is something you have seen being sold recently?”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(Call on 3 children.)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“Yes, all of those are things people want other people to buy.”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-US" sz="1300">
                <a:solidFill>
                  <a:schemeClr val="dk1"/>
                </a:solidFill>
              </a:rPr>
              <a:t>Transition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“But if people want to sell something, they need a way to show it to others.”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“When people want to show something they are selling, they use something called an advert.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Everyone say the word with me: advert.”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(Children repeat.)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“An advert is made to make you notice something.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It wants your eyes.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It wants your ears.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It wants you to remember the thing.”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Check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“Does an advert want you to forget it, or remember it?”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“Now let’s think about where we usually see adverts.”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“Think about watching TV at home.</a:t>
            </a:r>
            <a:br>
              <a:rPr lang="en-US"/>
            </a:br>
            <a:r>
              <a:rPr lang="en-US"/>
              <a:t> You are sitting comfortably, watching a programme you enjoy.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Then something happens.</a:t>
            </a:r>
            <a:br>
              <a:rPr lang="en-US"/>
            </a:br>
            <a:r>
              <a:rPr lang="en-US"/>
              <a:t> The programme stops, and short videos come on instead.</a:t>
            </a:r>
            <a:br>
              <a:rPr lang="en-US"/>
            </a:br>
            <a:r>
              <a:rPr lang="en-US"/>
              <a:t> These videos are often louder than the programme.</a:t>
            </a:r>
            <a:br>
              <a:rPr lang="en-US"/>
            </a:br>
            <a:r>
              <a:rPr lang="en-US"/>
              <a:t> They have bright colours, fast movement, and happy or excited voices.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/>
              <a:t>These are called TV adverts.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Aks the class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/>
              <a:t>Why do you think TV adverts are so colorful and eye catching?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They are loud because they want to wake up your ears.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are colourful because they want to wake up your eyes.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are exciting because they want your brain to pay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The people who made the advert know that if it is quiet or boring, you might not notice it.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But if it is loud, bright, and fun, your eyes and ears look straight at it.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That helps you remember what they are showing.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So TV adverts are loud, colourful, and exciting because they are trying to grab your attention and help you remember the product.”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-US" sz="1300">
                <a:solidFill>
                  <a:schemeClr val="dk1"/>
                </a:solidFill>
              </a:rPr>
              <a:t>Quick classroom check (optional but recommended)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“Put your hand up if you think adverts want you to ignore them.”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(Lower hands.)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“Put your hand up if you think adverts want you to be looking at them.”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(Reinforce.)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“Yes. Adverts want attention.”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 (say aloud)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“Now here is something really important.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TV adverts use sound and colour to get attention.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But adverts do not only use TV anymore.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People now watch videos and play games on tablets and phones too.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So let’s see what happened to adverts when people stopped only watching TV and started using screens.”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“So, on the last slide, we learned something important.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We learned that TV adverts are loud, colourful, and exciting </a:t>
            </a:r>
            <a:r>
              <a:rPr b="1" lang="en-US">
                <a:solidFill>
                  <a:schemeClr val="dk1"/>
                </a:solidFill>
              </a:rPr>
              <a:t>on purpose</a:t>
            </a:r>
            <a:r>
              <a:rPr lang="en-US">
                <a:solidFill>
                  <a:schemeClr val="dk1"/>
                </a:solidFill>
              </a:rPr>
              <a:t>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want our eyes to look and our ears to listen.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want our brain to notice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Now here is the next part of the story.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 long time ago, most people only watched adverts on TV.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But now, people do not only watch TV anymore.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People use tablets.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People use phones.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People use computers.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People play games and watch videos on different screens.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So adverts did not stay on the TV.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They moved.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They followed people onto new screens.”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(Point to each image as you speak.)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“Here, we can see adverts on a tablet.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Here, we can see adverts on a phone.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And here, we can see adverts on a computer.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They are still doing the same job.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still want attention.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still want you to look, watch, or click.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 big difference is this.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On TV, adverts just play.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Online, adverts often want you to </a:t>
            </a:r>
            <a:r>
              <a:rPr b="1" lang="en-US">
                <a:solidFill>
                  <a:schemeClr val="dk1"/>
                </a:solidFill>
              </a:rPr>
              <a:t>click</a:t>
            </a:r>
            <a:r>
              <a:rPr lang="en-US">
                <a:solidFill>
                  <a:schemeClr val="dk1"/>
                </a:solidFill>
              </a:rPr>
              <a:t>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check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“Put your hand up if you have ever seen something online that wanted you to press a button.”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(Wait, acknowledge hands.)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“Yes. That happens to lots of people.”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 (say clearly)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“So now we know something new.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Adverts moved from TV to online screens.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And online adverts often want clicks.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On the next slide, we are going to look more closely at </a:t>
            </a:r>
            <a:r>
              <a:rPr b="1" lang="en-US">
                <a:solidFill>
                  <a:schemeClr val="dk1"/>
                </a:solidFill>
              </a:rPr>
              <a:t>where</a:t>
            </a:r>
            <a:r>
              <a:rPr lang="en-US">
                <a:solidFill>
                  <a:schemeClr val="dk1"/>
                </a:solidFill>
              </a:rPr>
              <a:t> these online adverts pop up and what they can look like.”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“Now that we know adverts moved onto different screens, let’s look at where we might see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When you are playing a game, sometimes a picture pops up.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When you are watching a video, sometimes it stops and another video appears.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When you are using an app, sometimes a picture slides onto the screen.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These can all be adverts.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They might look fun.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might look exciting.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might look like part of the game or video.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But they are still adverts.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They are still trying to get your attention.”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“Put your hand up if you have ever been playing a game and something suddenly popped up on the screen.”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(Wait and acknowledge.)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“Yes, that happens to lots of people.”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“Now here is something important to know.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Online adverts do not always look like adverts.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That can make them tricky to spot.”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“Online adverts can be tricky because they do not always say, ‘Hello, I am an advert.’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Sometimes they look like a game you can play.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Sometimes they look like a video you want to watch.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Sometimes they look like a picture you really want to touch.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This can make it harder to tell what they are.”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“Do you think that makes online adverts easier to spot, or harder to spot?”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(Encourage choral response: harder.)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“Yes, harder.”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“So if online adverts are tricky to spot, we need to understand why they really want us to click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“When adverts are online, they often want you to click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When you click, it helps the people who made the advert.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More clicks can mean more people see it.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More clicks can help them earn money.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That is why some online adverts really want you to click.”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Classroom check question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“Do adverts want lots of clicks, or no clicks?”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(Children respond: lots.)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“Yes. Lots of clicks.”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Transition to next slide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“And because clicks are important, some adverts try very hard to make you click quickly.”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title="Untitled design (22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921059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0" title="Untitled design (21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67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39" name="Google Shape;1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44" name="Google Shape;1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49" name="Google Shape;1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0" name="Google Shape;15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381000"/>
            <a:ext cx="11430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 txBox="1"/>
          <p:nvPr/>
        </p:nvSpPr>
        <p:spPr>
          <a:xfrm>
            <a:off x="2335530" y="1979265"/>
            <a:ext cx="7520940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0"/>
              <a:buFont typeface="Arial"/>
              <a:buNone/>
            </a:pPr>
            <a:r>
              <a:rPr b="1" i="0" lang="en-US" sz="5250" u="none" cap="none" strike="noStrike">
                <a:solidFill>
                  <a:srgbClr val="DB2777"/>
                </a:solidFill>
                <a:latin typeface="Comfortaa"/>
                <a:ea typeface="Comfortaa"/>
                <a:cs typeface="Comfortaa"/>
                <a:sym typeface="Comfortaa"/>
              </a:rPr>
              <a:t>What Should We Do?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>
            <a:off x="3700462" y="2912715"/>
            <a:ext cx="4791075" cy="479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4B5563"/>
                </a:solidFill>
                <a:latin typeface="Afacad Flux"/>
                <a:ea typeface="Afacad Flux"/>
                <a:cs typeface="Afacad Flux"/>
                <a:sym typeface="Afacad Flux"/>
              </a:rPr>
              <a:t>When we are not sure, we use our...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2600563" y="3926085"/>
            <a:ext cx="6990873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0"/>
              <a:buFont typeface="Arial"/>
              <a:buNone/>
            </a:pPr>
            <a:r>
              <a:rPr b="1" i="0" lang="en-US" sz="6750" u="none" cap="none" strike="noStrike">
                <a:solidFill>
                  <a:srgbClr val="D97706"/>
                </a:solidFill>
                <a:latin typeface="Comfortaa"/>
                <a:ea typeface="Comfortaa"/>
                <a:cs typeface="Comfortaa"/>
                <a:sym typeface="Comfortaa"/>
              </a:rPr>
              <a:t>GOLDEN RULE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58" name="Google Shape;1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63" name="Google Shape;1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68" name="Google Shape;1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/>
          <p:nvPr/>
        </p:nvSpPr>
        <p:spPr>
          <a:xfrm>
            <a:off x="190500" y="2481262"/>
            <a:ext cx="1181100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9333EA"/>
                </a:solidFill>
                <a:latin typeface="Comfortaa"/>
                <a:ea typeface="Comfortaa"/>
                <a:cs typeface="Comfortaa"/>
                <a:sym typeface="Comfortaa"/>
              </a:rPr>
              <a:t>Finish the sentence: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857250" y="3309937"/>
            <a:ext cx="10477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b="0" i="0" lang="en-US" sz="3750" u="none" cap="none" strike="noStrike">
                <a:solidFill>
                  <a:srgbClr val="4B5563"/>
                </a:solidFill>
                <a:latin typeface="Comfortaa"/>
                <a:ea typeface="Comfortaa"/>
                <a:cs typeface="Comfortaa"/>
                <a:sym typeface="Comfortaa"/>
              </a:rPr>
              <a:t>Next time I see something exciting online, I will...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6"/>
          <p:cNvSpPr txBox="1"/>
          <p:nvPr/>
        </p:nvSpPr>
        <p:spPr>
          <a:xfrm>
            <a:off x="381000" y="2738437"/>
            <a:ext cx="390525" cy="1590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0"/>
              <a:buFont typeface="Arial"/>
              <a:buNone/>
            </a:pPr>
            <a:r>
              <a:rPr b="0" i="0" lang="en-US" sz="11250" u="none" cap="none" strike="noStrike">
                <a:solidFill>
                  <a:srgbClr val="FCD34D"/>
                </a:solidFill>
                <a:latin typeface="Comfortaa"/>
                <a:ea typeface="Comfortaa"/>
                <a:cs typeface="Comfortaa"/>
                <a:sym typeface="Comfortaa"/>
              </a:rPr>
              <a:t>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9CEEC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title="Gemini_Generated_Image_4fepgr4fepgr4fep.png"/>
          <p:cNvPicPr preferRelativeResize="0"/>
          <p:nvPr/>
        </p:nvPicPr>
        <p:blipFill rotWithShape="1">
          <a:blip r:embed="rId3">
            <a:alphaModFix/>
          </a:blip>
          <a:srcRect b="0" l="762" r="11626" t="0"/>
          <a:stretch/>
        </p:blipFill>
        <p:spPr>
          <a:xfrm>
            <a:off x="1017375" y="0"/>
            <a:ext cx="96951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0" name="Google Shape;10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381000"/>
            <a:ext cx="11430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 txBox="1"/>
          <p:nvPr/>
        </p:nvSpPr>
        <p:spPr>
          <a:xfrm>
            <a:off x="828909" y="1626375"/>
            <a:ext cx="10641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0"/>
              <a:buFont typeface="Arial"/>
              <a:buNone/>
            </a:pPr>
            <a:r>
              <a:rPr b="1" i="0" lang="en-US" sz="5250" u="none" cap="none" strike="noStrike">
                <a:solidFill>
                  <a:srgbClr val="DB2777"/>
                </a:solidFill>
                <a:latin typeface="Comfortaa"/>
                <a:ea typeface="Comfortaa"/>
                <a:cs typeface="Comfortaa"/>
                <a:sym typeface="Comfortaa"/>
              </a:rPr>
              <a:t>How Do People Show Things?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4652975" y="2538400"/>
            <a:ext cx="288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6B7280"/>
                </a:solidFill>
                <a:latin typeface="Afacad Flux"/>
                <a:ea typeface="Afacad Flux"/>
                <a:cs typeface="Afacad Flux"/>
                <a:sym typeface="Afacad Flux"/>
              </a:rPr>
              <a:t>They use </a:t>
            </a:r>
            <a:r>
              <a:rPr b="1" i="0" lang="en-US" sz="3000" u="none" cap="none" strike="noStrike">
                <a:solidFill>
                  <a:srgbClr val="6B7280"/>
                </a:solidFill>
                <a:latin typeface="Afacad Flux"/>
                <a:ea typeface="Afacad Flux"/>
                <a:cs typeface="Afacad Flux"/>
                <a:sym typeface="Afacad Flux"/>
              </a:rPr>
              <a:t>ADVERTS!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4" title="Screenshot 2026-01-11 22530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4925" y="3893338"/>
            <a:ext cx="9382125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 title="Untitled design (19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2400"/>
            <a:ext cx="12192000" cy="663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9CEEC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" title="Gemini_Generated_Image_wjs0qpwjs0qpwjs0.png"/>
          <p:cNvPicPr preferRelativeResize="0"/>
          <p:nvPr/>
        </p:nvPicPr>
        <p:blipFill rotWithShape="1">
          <a:blip r:embed="rId3">
            <a:alphaModFix/>
          </a:blip>
          <a:srcRect b="3356" l="4784" r="4091" t="8069"/>
          <a:stretch/>
        </p:blipFill>
        <p:spPr>
          <a:xfrm>
            <a:off x="927375" y="603350"/>
            <a:ext cx="10699976" cy="580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18" name="Google Shape;1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 title="Screenshot 2026-01-11 225440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9950" y="1934750"/>
            <a:ext cx="6895050" cy="41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8" title="Untitled design (20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525" y="0"/>
            <a:ext cx="12192000" cy="685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29" name="Google Shape;1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81"/>
            <a:ext cx="12191409" cy="680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