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75" r:id="rId4"/>
    <p:sldId id="274" r:id="rId5"/>
    <p:sldId id="273" r:id="rId6"/>
    <p:sldId id="272" r:id="rId7"/>
    <p:sldId id="271" r:id="rId8"/>
    <p:sldId id="270" r:id="rId9"/>
    <p:sldId id="269" r:id="rId10"/>
    <p:sldId id="268" r:id="rId11"/>
    <p:sldId id="267" r:id="rId12"/>
    <p:sldId id="266" r:id="rId13"/>
    <p:sldId id="265" r:id="rId14"/>
    <p:sldId id="264" r:id="rId15"/>
    <p:sldId id="263" r:id="rId16"/>
    <p:sldId id="262" r:id="rId17"/>
    <p:sldId id="261" r:id="rId18"/>
    <p:sldId id="260" r:id="rId19"/>
    <p:sldId id="259" r:id="rId20"/>
    <p:sldId id="25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4955" autoAdjust="0"/>
  </p:normalViewPr>
  <p:slideViewPr>
    <p:cSldViewPr snapToGrid="0">
      <p:cViewPr varScale="1">
        <p:scale>
          <a:sx n="64" d="100"/>
          <a:sy n="64" d="100"/>
        </p:scale>
        <p:origin x="1494"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ba Farooqi" userId="57a088ea047b98cc" providerId="LiveId" clId="{803F4973-2B79-4285-A6F1-EFDD465384E7}"/>
    <pc:docChg chg="undo custSel addSld delSld modSld modMainMaster">
      <pc:chgData name="Tuba Farooqi" userId="57a088ea047b98cc" providerId="LiveId" clId="{803F4973-2B79-4285-A6F1-EFDD465384E7}" dt="2026-01-30T07:48:22.243" v="135"/>
      <pc:docMkLst>
        <pc:docMk/>
      </pc:docMkLst>
      <pc:sldChg chg="addSp delSp modSp mod modTransition modNotesTx">
        <pc:chgData name="Tuba Farooqi" userId="57a088ea047b98cc" providerId="LiveId" clId="{803F4973-2B79-4285-A6F1-EFDD465384E7}" dt="2026-01-30T07:48:22.243" v="135"/>
        <pc:sldMkLst>
          <pc:docMk/>
          <pc:sldMk cId="2670794284" sldId="256"/>
        </pc:sldMkLst>
        <pc:picChg chg="del">
          <ac:chgData name="Tuba Farooqi" userId="57a088ea047b98cc" providerId="LiveId" clId="{803F4973-2B79-4285-A6F1-EFDD465384E7}" dt="2026-01-30T07:19:22.074" v="0" actId="478"/>
          <ac:picMkLst>
            <pc:docMk/>
            <pc:sldMk cId="2670794284" sldId="256"/>
            <ac:picMk id="5" creationId="{38D8E706-A6D0-F0C1-C083-B19A348EA507}"/>
          </ac:picMkLst>
        </pc:picChg>
        <pc:picChg chg="add mod">
          <ac:chgData name="Tuba Farooqi" userId="57a088ea047b98cc" providerId="LiveId" clId="{803F4973-2B79-4285-A6F1-EFDD465384E7}" dt="2026-01-30T07:29:22.530" v="98" actId="1076"/>
          <ac:picMkLst>
            <pc:docMk/>
            <pc:sldMk cId="2670794284" sldId="256"/>
            <ac:picMk id="6" creationId="{49010677-00A7-B795-AA54-5316A2C5B9B4}"/>
          </ac:picMkLst>
        </pc:picChg>
      </pc:sldChg>
      <pc:sldChg chg="addSp delSp modSp mod modTransition modNotesTx">
        <pc:chgData name="Tuba Farooqi" userId="57a088ea047b98cc" providerId="LiveId" clId="{803F4973-2B79-4285-A6F1-EFDD465384E7}" dt="2026-01-30T07:48:22.243" v="135"/>
        <pc:sldMkLst>
          <pc:docMk/>
          <pc:sldMk cId="1412251491" sldId="257"/>
        </pc:sldMkLst>
        <pc:spChg chg="add del mod">
          <ac:chgData name="Tuba Farooqi" userId="57a088ea047b98cc" providerId="LiveId" clId="{803F4973-2B79-4285-A6F1-EFDD465384E7}" dt="2026-01-30T07:20:31.426" v="3" actId="931"/>
          <ac:spMkLst>
            <pc:docMk/>
            <pc:sldMk cId="1412251491" sldId="257"/>
            <ac:spMk id="4" creationId="{07193A53-AABD-445C-8A4E-8D322F92E289}"/>
          </ac:spMkLst>
        </pc:spChg>
        <pc:picChg chg="del">
          <ac:chgData name="Tuba Farooqi" userId="57a088ea047b98cc" providerId="LiveId" clId="{803F4973-2B79-4285-A6F1-EFDD465384E7}" dt="2026-01-30T07:20:24.784" v="2" actId="478"/>
          <ac:picMkLst>
            <pc:docMk/>
            <pc:sldMk cId="1412251491" sldId="257"/>
            <ac:picMk id="5" creationId="{B401C198-B5E1-6615-2C67-5A97A7BFBE7C}"/>
          </ac:picMkLst>
        </pc:picChg>
        <pc:picChg chg="add mod">
          <ac:chgData name="Tuba Farooqi" userId="57a088ea047b98cc" providerId="LiveId" clId="{803F4973-2B79-4285-A6F1-EFDD465384E7}" dt="2026-01-30T07:20:47.548" v="7" actId="1076"/>
          <ac:picMkLst>
            <pc:docMk/>
            <pc:sldMk cId="1412251491" sldId="257"/>
            <ac:picMk id="7" creationId="{D0C046D0-B503-7620-4AAC-0898909F519B}"/>
          </ac:picMkLst>
        </pc:picChg>
      </pc:sldChg>
      <pc:sldChg chg="addSp delSp modSp mod modTransition">
        <pc:chgData name="Tuba Farooqi" userId="57a088ea047b98cc" providerId="LiveId" clId="{803F4973-2B79-4285-A6F1-EFDD465384E7}" dt="2026-01-30T07:48:22.243" v="135"/>
        <pc:sldMkLst>
          <pc:docMk/>
          <pc:sldMk cId="1115879397" sldId="258"/>
        </pc:sldMkLst>
        <pc:picChg chg="add mod">
          <ac:chgData name="Tuba Farooqi" userId="57a088ea047b98cc" providerId="LiveId" clId="{803F4973-2B79-4285-A6F1-EFDD465384E7}" dt="2026-01-30T07:23:09.940" v="35" actId="1076"/>
          <ac:picMkLst>
            <pc:docMk/>
            <pc:sldMk cId="1115879397" sldId="258"/>
            <ac:picMk id="34" creationId="{795A313B-788E-C2A5-D95D-A8AF9131F109}"/>
          </ac:picMkLst>
        </pc:picChg>
        <pc:picChg chg="del">
          <ac:chgData name="Tuba Farooqi" userId="57a088ea047b98cc" providerId="LiveId" clId="{803F4973-2B79-4285-A6F1-EFDD465384E7}" dt="2026-01-30T07:23:05.004" v="33" actId="478"/>
          <ac:picMkLst>
            <pc:docMk/>
            <pc:sldMk cId="1115879397" sldId="258"/>
            <ac:picMk id="35" creationId="{C59BDC44-1D60-2E6F-4C5C-283411E03868}"/>
          </ac:picMkLst>
        </pc:picChg>
      </pc:sldChg>
      <pc:sldChg chg="addSp delSp modSp mod modTransition">
        <pc:chgData name="Tuba Farooqi" userId="57a088ea047b98cc" providerId="LiveId" clId="{803F4973-2B79-4285-A6F1-EFDD465384E7}" dt="2026-01-30T07:48:22.243" v="135"/>
        <pc:sldMkLst>
          <pc:docMk/>
          <pc:sldMk cId="2941956577" sldId="259"/>
        </pc:sldMkLst>
        <pc:picChg chg="add mod">
          <ac:chgData name="Tuba Farooqi" userId="57a088ea047b98cc" providerId="LiveId" clId="{803F4973-2B79-4285-A6F1-EFDD465384E7}" dt="2026-01-30T07:23:30.172" v="41" actId="1076"/>
          <ac:picMkLst>
            <pc:docMk/>
            <pc:sldMk cId="2941956577" sldId="259"/>
            <ac:picMk id="32" creationId="{33E57C64-D3B3-3060-55AB-ED25ABCCB6C0}"/>
          </ac:picMkLst>
        </pc:picChg>
        <pc:picChg chg="del">
          <ac:chgData name="Tuba Farooqi" userId="57a088ea047b98cc" providerId="LiveId" clId="{803F4973-2B79-4285-A6F1-EFDD465384E7}" dt="2026-01-30T07:23:23.550" v="37" actId="478"/>
          <ac:picMkLst>
            <pc:docMk/>
            <pc:sldMk cId="2941956577" sldId="259"/>
            <ac:picMk id="33" creationId="{4E9D1C73-440E-4942-4E46-A7607DE7A9A4}"/>
          </ac:picMkLst>
        </pc:picChg>
      </pc:sldChg>
      <pc:sldChg chg="addSp delSp modSp mod modTransition">
        <pc:chgData name="Tuba Farooqi" userId="57a088ea047b98cc" providerId="LiveId" clId="{803F4973-2B79-4285-A6F1-EFDD465384E7}" dt="2026-01-30T07:48:22.243" v="135"/>
        <pc:sldMkLst>
          <pc:docMk/>
          <pc:sldMk cId="2134664117" sldId="260"/>
        </pc:sldMkLst>
        <pc:picChg chg="add mod">
          <ac:chgData name="Tuba Farooqi" userId="57a088ea047b98cc" providerId="LiveId" clId="{803F4973-2B79-4285-A6F1-EFDD465384E7}" dt="2026-01-30T07:23:54.487" v="46" actId="554"/>
          <ac:picMkLst>
            <pc:docMk/>
            <pc:sldMk cId="2134664117" sldId="260"/>
            <ac:picMk id="30" creationId="{00A36DE1-BF09-F73A-CB44-46435A3B113D}"/>
          </ac:picMkLst>
        </pc:picChg>
        <pc:picChg chg="del">
          <ac:chgData name="Tuba Farooqi" userId="57a088ea047b98cc" providerId="LiveId" clId="{803F4973-2B79-4285-A6F1-EFDD465384E7}" dt="2026-01-30T07:23:43.826" v="43" actId="478"/>
          <ac:picMkLst>
            <pc:docMk/>
            <pc:sldMk cId="2134664117" sldId="260"/>
            <ac:picMk id="31" creationId="{CA265299-1EAB-FA10-9A4C-10355BF5AAD6}"/>
          </ac:picMkLst>
        </pc:picChg>
      </pc:sldChg>
      <pc:sldChg chg="addSp delSp modSp mod modTransition">
        <pc:chgData name="Tuba Farooqi" userId="57a088ea047b98cc" providerId="LiveId" clId="{803F4973-2B79-4285-A6F1-EFDD465384E7}" dt="2026-01-30T07:48:22.243" v="135"/>
        <pc:sldMkLst>
          <pc:docMk/>
          <pc:sldMk cId="2810997953" sldId="261"/>
        </pc:sldMkLst>
        <pc:picChg chg="add mod">
          <ac:chgData name="Tuba Farooqi" userId="57a088ea047b98cc" providerId="LiveId" clId="{803F4973-2B79-4285-A6F1-EFDD465384E7}" dt="2026-01-30T07:24:17.111" v="50" actId="552"/>
          <ac:picMkLst>
            <pc:docMk/>
            <pc:sldMk cId="2810997953" sldId="261"/>
            <ac:picMk id="28" creationId="{259A3A20-F6DE-E0E2-C5FD-0696B85E8DCF}"/>
          </ac:picMkLst>
        </pc:picChg>
        <pc:picChg chg="del">
          <ac:chgData name="Tuba Farooqi" userId="57a088ea047b98cc" providerId="LiveId" clId="{803F4973-2B79-4285-A6F1-EFDD465384E7}" dt="2026-01-30T07:21:34.549" v="22" actId="478"/>
          <ac:picMkLst>
            <pc:docMk/>
            <pc:sldMk cId="2810997953" sldId="261"/>
            <ac:picMk id="29" creationId="{F6D81B7B-44BC-4921-76EB-96FEB243568B}"/>
          </ac:picMkLst>
        </pc:picChg>
      </pc:sldChg>
      <pc:sldChg chg="addSp delSp modSp mod modTransition modNotesTx">
        <pc:chgData name="Tuba Farooqi" userId="57a088ea047b98cc" providerId="LiveId" clId="{803F4973-2B79-4285-A6F1-EFDD465384E7}" dt="2026-01-30T07:48:22.243" v="135"/>
        <pc:sldMkLst>
          <pc:docMk/>
          <pc:sldMk cId="884324480" sldId="262"/>
        </pc:sldMkLst>
        <pc:picChg chg="add mod">
          <ac:chgData name="Tuba Farooqi" userId="57a088ea047b98cc" providerId="LiveId" clId="{803F4973-2B79-4285-A6F1-EFDD465384E7}" dt="2026-01-30T07:24:39.083" v="54" actId="554"/>
          <ac:picMkLst>
            <pc:docMk/>
            <pc:sldMk cId="884324480" sldId="262"/>
            <ac:picMk id="26" creationId="{518797D2-167E-87D5-A8BB-53E11D1D9282}"/>
          </ac:picMkLst>
        </pc:picChg>
        <pc:picChg chg="del">
          <ac:chgData name="Tuba Farooqi" userId="57a088ea047b98cc" providerId="LiveId" clId="{803F4973-2B79-4285-A6F1-EFDD465384E7}" dt="2026-01-30T07:21:31.212" v="21" actId="478"/>
          <ac:picMkLst>
            <pc:docMk/>
            <pc:sldMk cId="884324480" sldId="262"/>
            <ac:picMk id="27" creationId="{54AF89D1-FAFA-04ED-E893-B9428E78CCDC}"/>
          </ac:picMkLst>
        </pc:picChg>
      </pc:sldChg>
      <pc:sldChg chg="addSp delSp modSp mod modTransition">
        <pc:chgData name="Tuba Farooqi" userId="57a088ea047b98cc" providerId="LiveId" clId="{803F4973-2B79-4285-A6F1-EFDD465384E7}" dt="2026-01-30T07:48:22.243" v="135"/>
        <pc:sldMkLst>
          <pc:docMk/>
          <pc:sldMk cId="3429469391" sldId="263"/>
        </pc:sldMkLst>
        <pc:picChg chg="add mod">
          <ac:chgData name="Tuba Farooqi" userId="57a088ea047b98cc" providerId="LiveId" clId="{803F4973-2B79-4285-A6F1-EFDD465384E7}" dt="2026-01-30T07:24:54.100" v="58" actId="554"/>
          <ac:picMkLst>
            <pc:docMk/>
            <pc:sldMk cId="3429469391" sldId="263"/>
            <ac:picMk id="24" creationId="{03E5CC24-F494-FA39-6E53-5129C488EEF7}"/>
          </ac:picMkLst>
        </pc:picChg>
        <pc:picChg chg="del">
          <ac:chgData name="Tuba Farooqi" userId="57a088ea047b98cc" providerId="LiveId" clId="{803F4973-2B79-4285-A6F1-EFDD465384E7}" dt="2026-01-30T07:21:29.366" v="20" actId="478"/>
          <ac:picMkLst>
            <pc:docMk/>
            <pc:sldMk cId="3429469391" sldId="263"/>
            <ac:picMk id="25" creationId="{5BA9F936-1A00-FC5F-1652-B86869D3D519}"/>
          </ac:picMkLst>
        </pc:picChg>
      </pc:sldChg>
      <pc:sldChg chg="addSp delSp modSp mod modTransition">
        <pc:chgData name="Tuba Farooqi" userId="57a088ea047b98cc" providerId="LiveId" clId="{803F4973-2B79-4285-A6F1-EFDD465384E7}" dt="2026-01-30T07:48:22.243" v="135"/>
        <pc:sldMkLst>
          <pc:docMk/>
          <pc:sldMk cId="1815680175" sldId="264"/>
        </pc:sldMkLst>
        <pc:picChg chg="add mod">
          <ac:chgData name="Tuba Farooqi" userId="57a088ea047b98cc" providerId="LiveId" clId="{803F4973-2B79-4285-A6F1-EFDD465384E7}" dt="2026-01-30T07:25:09.100" v="62" actId="554"/>
          <ac:picMkLst>
            <pc:docMk/>
            <pc:sldMk cId="1815680175" sldId="264"/>
            <ac:picMk id="22" creationId="{92FDA6B9-40F6-CD42-12E5-A12828B3306B}"/>
          </ac:picMkLst>
        </pc:picChg>
        <pc:picChg chg="del">
          <ac:chgData name="Tuba Farooqi" userId="57a088ea047b98cc" providerId="LiveId" clId="{803F4973-2B79-4285-A6F1-EFDD465384E7}" dt="2026-01-30T07:21:27.384" v="19" actId="478"/>
          <ac:picMkLst>
            <pc:docMk/>
            <pc:sldMk cId="1815680175" sldId="264"/>
            <ac:picMk id="23" creationId="{727F8F21-716F-CD5D-F2C5-384527E2279F}"/>
          </ac:picMkLst>
        </pc:picChg>
      </pc:sldChg>
      <pc:sldChg chg="addSp delSp modSp add del mod modTransition">
        <pc:chgData name="Tuba Farooqi" userId="57a088ea047b98cc" providerId="LiveId" clId="{803F4973-2B79-4285-A6F1-EFDD465384E7}" dt="2026-01-30T07:48:22.243" v="135"/>
        <pc:sldMkLst>
          <pc:docMk/>
          <pc:sldMk cId="2099976060" sldId="265"/>
        </pc:sldMkLst>
        <pc:picChg chg="add mod">
          <ac:chgData name="Tuba Farooqi" userId="57a088ea047b98cc" providerId="LiveId" clId="{803F4973-2B79-4285-A6F1-EFDD465384E7}" dt="2026-01-30T07:25:24.638" v="66" actId="554"/>
          <ac:picMkLst>
            <pc:docMk/>
            <pc:sldMk cId="2099976060" sldId="265"/>
            <ac:picMk id="20" creationId="{5C0A1B62-4390-04F6-F419-4F614C6CCB1E}"/>
          </ac:picMkLst>
        </pc:picChg>
        <pc:picChg chg="del">
          <ac:chgData name="Tuba Farooqi" userId="57a088ea047b98cc" providerId="LiveId" clId="{803F4973-2B79-4285-A6F1-EFDD465384E7}" dt="2026-01-30T07:21:24.764" v="18" actId="478"/>
          <ac:picMkLst>
            <pc:docMk/>
            <pc:sldMk cId="2099976060" sldId="265"/>
            <ac:picMk id="21" creationId="{BF9D3F0F-2A1A-D17C-6A3E-E54AD2755AC4}"/>
          </ac:picMkLst>
        </pc:picChg>
      </pc:sldChg>
      <pc:sldChg chg="addSp delSp modSp mod modTransition">
        <pc:chgData name="Tuba Farooqi" userId="57a088ea047b98cc" providerId="LiveId" clId="{803F4973-2B79-4285-A6F1-EFDD465384E7}" dt="2026-01-30T07:48:22.243" v="135"/>
        <pc:sldMkLst>
          <pc:docMk/>
          <pc:sldMk cId="580288220" sldId="266"/>
        </pc:sldMkLst>
        <pc:picChg chg="add mod">
          <ac:chgData name="Tuba Farooqi" userId="57a088ea047b98cc" providerId="LiveId" clId="{803F4973-2B79-4285-A6F1-EFDD465384E7}" dt="2026-01-30T07:25:40.036" v="70" actId="554"/>
          <ac:picMkLst>
            <pc:docMk/>
            <pc:sldMk cId="580288220" sldId="266"/>
            <ac:picMk id="18" creationId="{022FC1B2-A392-A50F-AEAD-B863D3A7F2D7}"/>
          </ac:picMkLst>
        </pc:picChg>
        <pc:picChg chg="del">
          <ac:chgData name="Tuba Farooqi" userId="57a088ea047b98cc" providerId="LiveId" clId="{803F4973-2B79-4285-A6F1-EFDD465384E7}" dt="2026-01-30T07:21:19.096" v="15" actId="478"/>
          <ac:picMkLst>
            <pc:docMk/>
            <pc:sldMk cId="580288220" sldId="266"/>
            <ac:picMk id="19" creationId="{CD4FBAA4-A919-FD2D-23C7-A294B030527A}"/>
          </ac:picMkLst>
        </pc:picChg>
      </pc:sldChg>
      <pc:sldChg chg="addSp delSp modSp mod modTransition modNotesTx">
        <pc:chgData name="Tuba Farooqi" userId="57a088ea047b98cc" providerId="LiveId" clId="{803F4973-2B79-4285-A6F1-EFDD465384E7}" dt="2026-01-30T07:48:22.243" v="135"/>
        <pc:sldMkLst>
          <pc:docMk/>
          <pc:sldMk cId="582675424" sldId="267"/>
        </pc:sldMkLst>
        <pc:picChg chg="add mod">
          <ac:chgData name="Tuba Farooqi" userId="57a088ea047b98cc" providerId="LiveId" clId="{803F4973-2B79-4285-A6F1-EFDD465384E7}" dt="2026-01-30T07:25:58.941" v="74" actId="554"/>
          <ac:picMkLst>
            <pc:docMk/>
            <pc:sldMk cId="582675424" sldId="267"/>
            <ac:picMk id="16" creationId="{A6A0E66F-ECDE-DCAD-FB83-87800408C50C}"/>
          </ac:picMkLst>
        </pc:picChg>
        <pc:picChg chg="del">
          <ac:chgData name="Tuba Farooqi" userId="57a088ea047b98cc" providerId="LiveId" clId="{803F4973-2B79-4285-A6F1-EFDD465384E7}" dt="2026-01-30T07:21:16.939" v="14" actId="478"/>
          <ac:picMkLst>
            <pc:docMk/>
            <pc:sldMk cId="582675424" sldId="267"/>
            <ac:picMk id="17" creationId="{93B1CE9C-C104-761E-6AF8-A3716C15E585}"/>
          </ac:picMkLst>
        </pc:picChg>
      </pc:sldChg>
      <pc:sldChg chg="addSp delSp modSp mod modTransition modNotesTx">
        <pc:chgData name="Tuba Farooqi" userId="57a088ea047b98cc" providerId="LiveId" clId="{803F4973-2B79-4285-A6F1-EFDD465384E7}" dt="2026-01-30T07:48:22.243" v="135"/>
        <pc:sldMkLst>
          <pc:docMk/>
          <pc:sldMk cId="1835458955" sldId="268"/>
        </pc:sldMkLst>
        <pc:picChg chg="add mod">
          <ac:chgData name="Tuba Farooqi" userId="57a088ea047b98cc" providerId="LiveId" clId="{803F4973-2B79-4285-A6F1-EFDD465384E7}" dt="2026-01-30T07:26:12.198" v="78" actId="554"/>
          <ac:picMkLst>
            <pc:docMk/>
            <pc:sldMk cId="1835458955" sldId="268"/>
            <ac:picMk id="14" creationId="{3CDA0C3F-9036-3286-2F3A-858EF6754F68}"/>
          </ac:picMkLst>
        </pc:picChg>
        <pc:picChg chg="del">
          <ac:chgData name="Tuba Farooqi" userId="57a088ea047b98cc" providerId="LiveId" clId="{803F4973-2B79-4285-A6F1-EFDD465384E7}" dt="2026-01-30T07:21:14.430" v="13" actId="478"/>
          <ac:picMkLst>
            <pc:docMk/>
            <pc:sldMk cId="1835458955" sldId="268"/>
            <ac:picMk id="15" creationId="{17F4BFBD-5884-2719-1F70-0783BCA3C08F}"/>
          </ac:picMkLst>
        </pc:picChg>
      </pc:sldChg>
      <pc:sldChg chg="addSp delSp modSp mod modTransition">
        <pc:chgData name="Tuba Farooqi" userId="57a088ea047b98cc" providerId="LiveId" clId="{803F4973-2B79-4285-A6F1-EFDD465384E7}" dt="2026-01-30T07:48:22.243" v="135"/>
        <pc:sldMkLst>
          <pc:docMk/>
          <pc:sldMk cId="4026442895" sldId="269"/>
        </pc:sldMkLst>
        <pc:picChg chg="add mod">
          <ac:chgData name="Tuba Farooqi" userId="57a088ea047b98cc" providerId="LiveId" clId="{803F4973-2B79-4285-A6F1-EFDD465384E7}" dt="2026-01-30T07:26:27.383" v="82" actId="554"/>
          <ac:picMkLst>
            <pc:docMk/>
            <pc:sldMk cId="4026442895" sldId="269"/>
            <ac:picMk id="12" creationId="{92886079-BBDC-D08E-4033-FA71D8CCD0E5}"/>
          </ac:picMkLst>
        </pc:picChg>
        <pc:picChg chg="del">
          <ac:chgData name="Tuba Farooqi" userId="57a088ea047b98cc" providerId="LiveId" clId="{803F4973-2B79-4285-A6F1-EFDD465384E7}" dt="2026-01-30T07:21:12.125" v="12" actId="478"/>
          <ac:picMkLst>
            <pc:docMk/>
            <pc:sldMk cId="4026442895" sldId="269"/>
            <ac:picMk id="13" creationId="{BC663AE5-730F-3C34-DE51-3A1D094AED3D}"/>
          </ac:picMkLst>
        </pc:picChg>
      </pc:sldChg>
      <pc:sldChg chg="addSp delSp modSp mod modTransition">
        <pc:chgData name="Tuba Farooqi" userId="57a088ea047b98cc" providerId="LiveId" clId="{803F4973-2B79-4285-A6F1-EFDD465384E7}" dt="2026-01-30T07:48:22.243" v="135"/>
        <pc:sldMkLst>
          <pc:docMk/>
          <pc:sldMk cId="73053089" sldId="270"/>
        </pc:sldMkLst>
        <pc:picChg chg="add mod">
          <ac:chgData name="Tuba Farooqi" userId="57a088ea047b98cc" providerId="LiveId" clId="{803F4973-2B79-4285-A6F1-EFDD465384E7}" dt="2026-01-30T07:26:42.073" v="86" actId="554"/>
          <ac:picMkLst>
            <pc:docMk/>
            <pc:sldMk cId="73053089" sldId="270"/>
            <ac:picMk id="10" creationId="{9FE89DEA-2B98-D019-CA0F-8D010F77EC44}"/>
          </ac:picMkLst>
        </pc:picChg>
        <pc:picChg chg="del">
          <ac:chgData name="Tuba Farooqi" userId="57a088ea047b98cc" providerId="LiveId" clId="{803F4973-2B79-4285-A6F1-EFDD465384E7}" dt="2026-01-30T07:21:09.092" v="11" actId="478"/>
          <ac:picMkLst>
            <pc:docMk/>
            <pc:sldMk cId="73053089" sldId="270"/>
            <ac:picMk id="11" creationId="{C5D771D4-AA2F-7B46-FBF4-604E8F12DD96}"/>
          </ac:picMkLst>
        </pc:picChg>
      </pc:sldChg>
      <pc:sldChg chg="modTransition">
        <pc:chgData name="Tuba Farooqi" userId="57a088ea047b98cc" providerId="LiveId" clId="{803F4973-2B79-4285-A6F1-EFDD465384E7}" dt="2026-01-30T07:48:22.243" v="135"/>
        <pc:sldMkLst>
          <pc:docMk/>
          <pc:sldMk cId="878353328" sldId="271"/>
        </pc:sldMkLst>
      </pc:sldChg>
      <pc:sldChg chg="addSp delSp modSp mod modTransition">
        <pc:chgData name="Tuba Farooqi" userId="57a088ea047b98cc" providerId="LiveId" clId="{803F4973-2B79-4285-A6F1-EFDD465384E7}" dt="2026-01-30T07:48:22.243" v="135"/>
        <pc:sldMkLst>
          <pc:docMk/>
          <pc:sldMk cId="843195" sldId="272"/>
        </pc:sldMkLst>
        <pc:spChg chg="del">
          <ac:chgData name="Tuba Farooqi" userId="57a088ea047b98cc" providerId="LiveId" clId="{803F4973-2B79-4285-A6F1-EFDD465384E7}" dt="2026-01-30T07:22:47.967" v="29" actId="931"/>
          <ac:spMkLst>
            <pc:docMk/>
            <pc:sldMk cId="843195" sldId="272"/>
            <ac:spMk id="3" creationId="{3C265E9D-B41B-F607-6A83-736889439916}"/>
          </ac:spMkLst>
        </pc:spChg>
        <pc:picChg chg="del">
          <ac:chgData name="Tuba Farooqi" userId="57a088ea047b98cc" providerId="LiveId" clId="{803F4973-2B79-4285-A6F1-EFDD465384E7}" dt="2026-01-30T07:21:05.101" v="10" actId="478"/>
          <ac:picMkLst>
            <pc:docMk/>
            <pc:sldMk cId="843195" sldId="272"/>
            <ac:picMk id="4" creationId="{417947D6-5ED7-C1E5-C71A-52B33F0B49AA}"/>
          </ac:picMkLst>
        </pc:picChg>
        <pc:picChg chg="add mod">
          <ac:chgData name="Tuba Farooqi" userId="57a088ea047b98cc" providerId="LiveId" clId="{803F4973-2B79-4285-A6F1-EFDD465384E7}" dt="2026-01-30T07:22:51.373" v="30" actId="1076"/>
          <ac:picMkLst>
            <pc:docMk/>
            <pc:sldMk cId="843195" sldId="272"/>
            <ac:picMk id="6" creationId="{0A8387EA-CB34-63BD-77F5-4AAF6285BC20}"/>
          </ac:picMkLst>
        </pc:picChg>
        <pc:picChg chg="add del mod">
          <ac:chgData name="Tuba Farooqi" userId="57a088ea047b98cc" providerId="LiveId" clId="{803F4973-2B79-4285-A6F1-EFDD465384E7}" dt="2026-01-30T07:28:39.600" v="93" actId="478"/>
          <ac:picMkLst>
            <pc:docMk/>
            <pc:sldMk cId="843195" sldId="272"/>
            <ac:picMk id="8" creationId="{9D82FFCD-97AD-A24F-0B33-9F26BAB62FA5}"/>
          </ac:picMkLst>
        </pc:picChg>
        <pc:picChg chg="del mod">
          <ac:chgData name="Tuba Farooqi" userId="57a088ea047b98cc" providerId="LiveId" clId="{803F4973-2B79-4285-A6F1-EFDD465384E7}" dt="2026-01-30T07:26:30.409" v="83" actId="21"/>
          <ac:picMkLst>
            <pc:docMk/>
            <pc:sldMk cId="843195" sldId="272"/>
            <ac:picMk id="10" creationId="{9FE89DEA-2B98-D019-CA0F-8D010F77EC44}"/>
          </ac:picMkLst>
        </pc:picChg>
        <pc:picChg chg="add del mod">
          <ac:chgData name="Tuba Farooqi" userId="57a088ea047b98cc" providerId="LiveId" clId="{803F4973-2B79-4285-A6F1-EFDD465384E7}" dt="2026-01-30T07:26:15.843" v="79" actId="21"/>
          <ac:picMkLst>
            <pc:docMk/>
            <pc:sldMk cId="843195" sldId="272"/>
            <ac:picMk id="12" creationId="{92886079-BBDC-D08E-4033-FA71D8CCD0E5}"/>
          </ac:picMkLst>
        </pc:picChg>
        <pc:picChg chg="del">
          <ac:chgData name="Tuba Farooqi" userId="57a088ea047b98cc" providerId="LiveId" clId="{803F4973-2B79-4285-A6F1-EFDD465384E7}" dt="2026-01-30T07:26:02.815" v="75" actId="21"/>
          <ac:picMkLst>
            <pc:docMk/>
            <pc:sldMk cId="843195" sldId="272"/>
            <ac:picMk id="14" creationId="{3CDA0C3F-9036-3286-2F3A-858EF6754F68}"/>
          </ac:picMkLst>
        </pc:picChg>
        <pc:picChg chg="del">
          <ac:chgData name="Tuba Farooqi" userId="57a088ea047b98cc" providerId="LiveId" clId="{803F4973-2B79-4285-A6F1-EFDD465384E7}" dt="2026-01-30T07:25:46.660" v="71" actId="21"/>
          <ac:picMkLst>
            <pc:docMk/>
            <pc:sldMk cId="843195" sldId="272"/>
            <ac:picMk id="16" creationId="{A6A0E66F-ECDE-DCAD-FB83-87800408C50C}"/>
          </ac:picMkLst>
        </pc:picChg>
        <pc:picChg chg="add del mod">
          <ac:chgData name="Tuba Farooqi" userId="57a088ea047b98cc" providerId="LiveId" clId="{803F4973-2B79-4285-A6F1-EFDD465384E7}" dt="2026-01-30T07:25:29.353" v="67" actId="21"/>
          <ac:picMkLst>
            <pc:docMk/>
            <pc:sldMk cId="843195" sldId="272"/>
            <ac:picMk id="18" creationId="{022FC1B2-A392-A50F-AEAD-B863D3A7F2D7}"/>
          </ac:picMkLst>
        </pc:picChg>
        <pc:picChg chg="add del mod">
          <ac:chgData name="Tuba Farooqi" userId="57a088ea047b98cc" providerId="LiveId" clId="{803F4973-2B79-4285-A6F1-EFDD465384E7}" dt="2026-01-30T07:25:13.435" v="63" actId="21"/>
          <ac:picMkLst>
            <pc:docMk/>
            <pc:sldMk cId="843195" sldId="272"/>
            <ac:picMk id="20" creationId="{5C0A1B62-4390-04F6-F419-4F614C6CCB1E}"/>
          </ac:picMkLst>
        </pc:picChg>
        <pc:picChg chg="add del mod">
          <ac:chgData name="Tuba Farooqi" userId="57a088ea047b98cc" providerId="LiveId" clId="{803F4973-2B79-4285-A6F1-EFDD465384E7}" dt="2026-01-30T07:24:58.091" v="59" actId="21"/>
          <ac:picMkLst>
            <pc:docMk/>
            <pc:sldMk cId="843195" sldId="272"/>
            <ac:picMk id="22" creationId="{92FDA6B9-40F6-CD42-12E5-A12828B3306B}"/>
          </ac:picMkLst>
        </pc:picChg>
        <pc:picChg chg="add del mod">
          <ac:chgData name="Tuba Farooqi" userId="57a088ea047b98cc" providerId="LiveId" clId="{803F4973-2B79-4285-A6F1-EFDD465384E7}" dt="2026-01-30T07:24:44.205" v="55" actId="21"/>
          <ac:picMkLst>
            <pc:docMk/>
            <pc:sldMk cId="843195" sldId="272"/>
            <ac:picMk id="24" creationId="{03E5CC24-F494-FA39-6E53-5129C488EEF7}"/>
          </ac:picMkLst>
        </pc:picChg>
        <pc:picChg chg="del">
          <ac:chgData name="Tuba Farooqi" userId="57a088ea047b98cc" providerId="LiveId" clId="{803F4973-2B79-4285-A6F1-EFDD465384E7}" dt="2026-01-30T07:24:22.648" v="51" actId="21"/>
          <ac:picMkLst>
            <pc:docMk/>
            <pc:sldMk cId="843195" sldId="272"/>
            <ac:picMk id="26" creationId="{518797D2-167E-87D5-A8BB-53E11D1D9282}"/>
          </ac:picMkLst>
        </pc:picChg>
        <pc:picChg chg="add del mod">
          <ac:chgData name="Tuba Farooqi" userId="57a088ea047b98cc" providerId="LiveId" clId="{803F4973-2B79-4285-A6F1-EFDD465384E7}" dt="2026-01-30T07:24:01.177" v="47" actId="21"/>
          <ac:picMkLst>
            <pc:docMk/>
            <pc:sldMk cId="843195" sldId="272"/>
            <ac:picMk id="28" creationId="{259A3A20-F6DE-E0E2-C5FD-0696B85E8DCF}"/>
          </ac:picMkLst>
        </pc:picChg>
        <pc:picChg chg="del">
          <ac:chgData name="Tuba Farooqi" userId="57a088ea047b98cc" providerId="LiveId" clId="{803F4973-2B79-4285-A6F1-EFDD465384E7}" dt="2026-01-30T07:23:39.429" v="42" actId="21"/>
          <ac:picMkLst>
            <pc:docMk/>
            <pc:sldMk cId="843195" sldId="272"/>
            <ac:picMk id="30" creationId="{00A36DE1-BF09-F73A-CB44-46435A3B113D}"/>
          </ac:picMkLst>
        </pc:picChg>
        <pc:picChg chg="del">
          <ac:chgData name="Tuba Farooqi" userId="57a088ea047b98cc" providerId="LiveId" clId="{803F4973-2B79-4285-A6F1-EFDD465384E7}" dt="2026-01-30T07:23:19.409" v="36" actId="21"/>
          <ac:picMkLst>
            <pc:docMk/>
            <pc:sldMk cId="843195" sldId="272"/>
            <ac:picMk id="32" creationId="{33E57C64-D3B3-3060-55AB-ED25ABCCB6C0}"/>
          </ac:picMkLst>
        </pc:picChg>
        <pc:picChg chg="add del mod">
          <ac:chgData name="Tuba Farooqi" userId="57a088ea047b98cc" providerId="LiveId" clId="{803F4973-2B79-4285-A6F1-EFDD465384E7}" dt="2026-01-30T07:22:57.723" v="31" actId="21"/>
          <ac:picMkLst>
            <pc:docMk/>
            <pc:sldMk cId="843195" sldId="272"/>
            <ac:picMk id="34" creationId="{795A313B-788E-C2A5-D95D-A8AF9131F109}"/>
          </ac:picMkLst>
        </pc:picChg>
        <pc:picChg chg="add mod">
          <ac:chgData name="Tuba Farooqi" userId="57a088ea047b98cc" providerId="LiveId" clId="{803F4973-2B79-4285-A6F1-EFDD465384E7}" dt="2026-01-30T07:28:41.532" v="94" actId="1076"/>
          <ac:picMkLst>
            <pc:docMk/>
            <pc:sldMk cId="843195" sldId="272"/>
            <ac:picMk id="36" creationId="{FF5F75DA-F195-84B1-7386-89B0CB83E92D}"/>
          </ac:picMkLst>
        </pc:picChg>
      </pc:sldChg>
      <pc:sldChg chg="modTransition modNotesTx">
        <pc:chgData name="Tuba Farooqi" userId="57a088ea047b98cc" providerId="LiveId" clId="{803F4973-2B79-4285-A6F1-EFDD465384E7}" dt="2026-01-30T07:48:22.243" v="135"/>
        <pc:sldMkLst>
          <pc:docMk/>
          <pc:sldMk cId="458090232" sldId="273"/>
        </pc:sldMkLst>
      </pc:sldChg>
      <pc:sldChg chg="addSp delSp modSp mod modTransition">
        <pc:chgData name="Tuba Farooqi" userId="57a088ea047b98cc" providerId="LiveId" clId="{803F4973-2B79-4285-A6F1-EFDD465384E7}" dt="2026-01-30T07:48:22.243" v="135"/>
        <pc:sldMkLst>
          <pc:docMk/>
          <pc:sldMk cId="2580635376" sldId="274"/>
        </pc:sldMkLst>
        <pc:spChg chg="add del mod">
          <ac:chgData name="Tuba Farooqi" userId="57a088ea047b98cc" providerId="LiveId" clId="{803F4973-2B79-4285-A6F1-EFDD465384E7}" dt="2026-01-30T07:22:09.696" v="26" actId="931"/>
          <ac:spMkLst>
            <pc:docMk/>
            <pc:sldMk cId="2580635376" sldId="274"/>
            <ac:spMk id="4" creationId="{F2FBBD1E-9B8D-2102-FE74-2E8C081F8913}"/>
          </ac:spMkLst>
        </pc:spChg>
        <pc:picChg chg="del">
          <ac:chgData name="Tuba Farooqi" userId="57a088ea047b98cc" providerId="LiveId" clId="{803F4973-2B79-4285-A6F1-EFDD465384E7}" dt="2026-01-30T07:20:59.014" v="9" actId="478"/>
          <ac:picMkLst>
            <pc:docMk/>
            <pc:sldMk cId="2580635376" sldId="274"/>
            <ac:picMk id="5" creationId="{4169826F-98F1-D464-DFE0-3C5DFF80CB82}"/>
          </ac:picMkLst>
        </pc:picChg>
        <pc:picChg chg="add mod">
          <ac:chgData name="Tuba Farooqi" userId="57a088ea047b98cc" providerId="LiveId" clId="{803F4973-2B79-4285-A6F1-EFDD465384E7}" dt="2026-01-30T07:22:17.740" v="28" actId="14100"/>
          <ac:picMkLst>
            <pc:docMk/>
            <pc:sldMk cId="2580635376" sldId="274"/>
            <ac:picMk id="7" creationId="{EA7549AB-37AF-90F9-7D81-33B97B333091}"/>
          </ac:picMkLst>
        </pc:picChg>
      </pc:sldChg>
      <pc:sldChg chg="addSp delSp modSp mod modTransition">
        <pc:chgData name="Tuba Farooqi" userId="57a088ea047b98cc" providerId="LiveId" clId="{803F4973-2B79-4285-A6F1-EFDD465384E7}" dt="2026-01-30T07:48:22.243" v="135"/>
        <pc:sldMkLst>
          <pc:docMk/>
          <pc:sldMk cId="676019577" sldId="275"/>
        </pc:sldMkLst>
        <pc:spChg chg="add del mod">
          <ac:chgData name="Tuba Farooqi" userId="57a088ea047b98cc" providerId="LiveId" clId="{803F4973-2B79-4285-A6F1-EFDD465384E7}" dt="2026-01-30T07:21:52.453" v="23" actId="931"/>
          <ac:spMkLst>
            <pc:docMk/>
            <pc:sldMk cId="676019577" sldId="275"/>
            <ac:spMk id="4" creationId="{B17C6161-6CBE-97C8-912A-D96704EE8159}"/>
          </ac:spMkLst>
        </pc:spChg>
        <pc:picChg chg="del">
          <ac:chgData name="Tuba Farooqi" userId="57a088ea047b98cc" providerId="LiveId" clId="{803F4973-2B79-4285-A6F1-EFDD465384E7}" dt="2026-01-30T07:20:57.552" v="8" actId="478"/>
          <ac:picMkLst>
            <pc:docMk/>
            <pc:sldMk cId="676019577" sldId="275"/>
            <ac:picMk id="5" creationId="{6E0BFBE9-9929-7B84-04F6-AE725D347098}"/>
          </ac:picMkLst>
        </pc:picChg>
        <pc:picChg chg="add mod">
          <ac:chgData name="Tuba Farooqi" userId="57a088ea047b98cc" providerId="LiveId" clId="{803F4973-2B79-4285-A6F1-EFDD465384E7}" dt="2026-01-30T07:22:01.701" v="25" actId="14100"/>
          <ac:picMkLst>
            <pc:docMk/>
            <pc:sldMk cId="676019577" sldId="275"/>
            <ac:picMk id="7" creationId="{A4056786-AF79-88E7-A9F1-127899A5F096}"/>
          </ac:picMkLst>
        </pc:picChg>
      </pc:sldChg>
      <pc:sldMasterChg chg="modTransition modSldLayout">
        <pc:chgData name="Tuba Farooqi" userId="57a088ea047b98cc" providerId="LiveId" clId="{803F4973-2B79-4285-A6F1-EFDD465384E7}" dt="2026-01-30T07:48:22.243" v="135"/>
        <pc:sldMasterMkLst>
          <pc:docMk/>
          <pc:sldMasterMk cId="44813037" sldId="2147483648"/>
        </pc:sldMasterMkLst>
        <pc:sldLayoutChg chg="modTransition">
          <pc:chgData name="Tuba Farooqi" userId="57a088ea047b98cc" providerId="LiveId" clId="{803F4973-2B79-4285-A6F1-EFDD465384E7}" dt="2026-01-30T07:48:22.243" v="135"/>
          <pc:sldLayoutMkLst>
            <pc:docMk/>
            <pc:sldMasterMk cId="44813037" sldId="2147483648"/>
            <pc:sldLayoutMk cId="3281355147" sldId="2147483649"/>
          </pc:sldLayoutMkLst>
        </pc:sldLayoutChg>
        <pc:sldLayoutChg chg="modTransition">
          <pc:chgData name="Tuba Farooqi" userId="57a088ea047b98cc" providerId="LiveId" clId="{803F4973-2B79-4285-A6F1-EFDD465384E7}" dt="2026-01-30T07:48:22.243" v="135"/>
          <pc:sldLayoutMkLst>
            <pc:docMk/>
            <pc:sldMasterMk cId="44813037" sldId="2147483648"/>
            <pc:sldLayoutMk cId="4178808144" sldId="2147483650"/>
          </pc:sldLayoutMkLst>
        </pc:sldLayoutChg>
        <pc:sldLayoutChg chg="modTransition">
          <pc:chgData name="Tuba Farooqi" userId="57a088ea047b98cc" providerId="LiveId" clId="{803F4973-2B79-4285-A6F1-EFDD465384E7}" dt="2026-01-30T07:48:22.243" v="135"/>
          <pc:sldLayoutMkLst>
            <pc:docMk/>
            <pc:sldMasterMk cId="44813037" sldId="2147483648"/>
            <pc:sldLayoutMk cId="1182162367" sldId="2147483651"/>
          </pc:sldLayoutMkLst>
        </pc:sldLayoutChg>
        <pc:sldLayoutChg chg="modTransition">
          <pc:chgData name="Tuba Farooqi" userId="57a088ea047b98cc" providerId="LiveId" clId="{803F4973-2B79-4285-A6F1-EFDD465384E7}" dt="2026-01-30T07:48:22.243" v="135"/>
          <pc:sldLayoutMkLst>
            <pc:docMk/>
            <pc:sldMasterMk cId="44813037" sldId="2147483648"/>
            <pc:sldLayoutMk cId="970198647" sldId="2147483652"/>
          </pc:sldLayoutMkLst>
        </pc:sldLayoutChg>
        <pc:sldLayoutChg chg="modTransition">
          <pc:chgData name="Tuba Farooqi" userId="57a088ea047b98cc" providerId="LiveId" clId="{803F4973-2B79-4285-A6F1-EFDD465384E7}" dt="2026-01-30T07:48:22.243" v="135"/>
          <pc:sldLayoutMkLst>
            <pc:docMk/>
            <pc:sldMasterMk cId="44813037" sldId="2147483648"/>
            <pc:sldLayoutMk cId="421587593" sldId="2147483653"/>
          </pc:sldLayoutMkLst>
        </pc:sldLayoutChg>
        <pc:sldLayoutChg chg="modTransition">
          <pc:chgData name="Tuba Farooqi" userId="57a088ea047b98cc" providerId="LiveId" clId="{803F4973-2B79-4285-A6F1-EFDD465384E7}" dt="2026-01-30T07:48:22.243" v="135"/>
          <pc:sldLayoutMkLst>
            <pc:docMk/>
            <pc:sldMasterMk cId="44813037" sldId="2147483648"/>
            <pc:sldLayoutMk cId="4289497183" sldId="2147483654"/>
          </pc:sldLayoutMkLst>
        </pc:sldLayoutChg>
        <pc:sldLayoutChg chg="modTransition">
          <pc:chgData name="Tuba Farooqi" userId="57a088ea047b98cc" providerId="LiveId" clId="{803F4973-2B79-4285-A6F1-EFDD465384E7}" dt="2026-01-30T07:48:22.243" v="135"/>
          <pc:sldLayoutMkLst>
            <pc:docMk/>
            <pc:sldMasterMk cId="44813037" sldId="2147483648"/>
            <pc:sldLayoutMk cId="1674379196" sldId="2147483655"/>
          </pc:sldLayoutMkLst>
        </pc:sldLayoutChg>
        <pc:sldLayoutChg chg="modTransition">
          <pc:chgData name="Tuba Farooqi" userId="57a088ea047b98cc" providerId="LiveId" clId="{803F4973-2B79-4285-A6F1-EFDD465384E7}" dt="2026-01-30T07:48:22.243" v="135"/>
          <pc:sldLayoutMkLst>
            <pc:docMk/>
            <pc:sldMasterMk cId="44813037" sldId="2147483648"/>
            <pc:sldLayoutMk cId="203558767" sldId="2147483656"/>
          </pc:sldLayoutMkLst>
        </pc:sldLayoutChg>
        <pc:sldLayoutChg chg="modTransition">
          <pc:chgData name="Tuba Farooqi" userId="57a088ea047b98cc" providerId="LiveId" clId="{803F4973-2B79-4285-A6F1-EFDD465384E7}" dt="2026-01-30T07:48:22.243" v="135"/>
          <pc:sldLayoutMkLst>
            <pc:docMk/>
            <pc:sldMasterMk cId="44813037" sldId="2147483648"/>
            <pc:sldLayoutMk cId="2625880443" sldId="2147483657"/>
          </pc:sldLayoutMkLst>
        </pc:sldLayoutChg>
        <pc:sldLayoutChg chg="modTransition">
          <pc:chgData name="Tuba Farooqi" userId="57a088ea047b98cc" providerId="LiveId" clId="{803F4973-2B79-4285-A6F1-EFDD465384E7}" dt="2026-01-30T07:48:22.243" v="135"/>
          <pc:sldLayoutMkLst>
            <pc:docMk/>
            <pc:sldMasterMk cId="44813037" sldId="2147483648"/>
            <pc:sldLayoutMk cId="3241151721" sldId="2147483658"/>
          </pc:sldLayoutMkLst>
        </pc:sldLayoutChg>
        <pc:sldLayoutChg chg="modTransition">
          <pc:chgData name="Tuba Farooqi" userId="57a088ea047b98cc" providerId="LiveId" clId="{803F4973-2B79-4285-A6F1-EFDD465384E7}" dt="2026-01-30T07:48:22.243" v="135"/>
          <pc:sldLayoutMkLst>
            <pc:docMk/>
            <pc:sldMasterMk cId="44813037" sldId="2147483648"/>
            <pc:sldLayoutMk cId="163267458"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FF9418-C2C4-4C8E-A67D-1E4C60AAACE0}" type="datetimeFigureOut">
              <a:rPr lang="en-US" smtClean="0"/>
              <a:t>1/31/2026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FC9E3-F4BA-4F00-9EBC-85FF6DFA200F}" type="slidenum">
              <a:rPr lang="en-US" smtClean="0"/>
              <a:t>‹#›</a:t>
            </a:fld>
            <a:endParaRPr lang="en-US"/>
          </a:p>
        </p:txBody>
      </p:sp>
    </p:spTree>
    <p:extLst>
      <p:ext uri="{BB962C8B-B14F-4D97-AF65-F5344CB8AC3E}">
        <p14:creationId xmlns:p14="http://schemas.microsoft.com/office/powerpoint/2010/main" val="750956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Good morning everyone! Today we're going to learn how to be safe and smart online.</a:t>
            </a:r>
            <a:endParaRPr lang="en-US" b="0" dirty="0">
              <a:effectLst/>
            </a:endParaRPr>
          </a:p>
          <a:p>
            <a:pPr rtl="0"/>
            <a:r>
              <a:rPr lang="en-US" sz="1200" b="0" i="0" u="none" strike="noStrike" kern="1200" dirty="0">
                <a:solidFill>
                  <a:schemeClr val="tx1"/>
                </a:solidFill>
                <a:effectLst/>
                <a:latin typeface="+mn-lt"/>
                <a:ea typeface="+mn-ea"/>
                <a:cs typeface="+mn-cs"/>
              </a:rPr>
              <a:t>You know how your parents teach you not to talk to strangers in the park? Well, the internet has strangers too!</a:t>
            </a:r>
            <a:endParaRPr lang="en-US" b="0" dirty="0">
              <a:effectLst/>
            </a:endParaRPr>
          </a:p>
          <a:p>
            <a:pPr rtl="0"/>
            <a:r>
              <a:rPr lang="en-US" sz="1200" b="0" i="0" u="none" strike="noStrike" kern="1200" dirty="0">
                <a:solidFill>
                  <a:schemeClr val="tx1"/>
                </a:solidFill>
                <a:effectLst/>
                <a:latin typeface="+mn-lt"/>
                <a:ea typeface="+mn-ea"/>
                <a:cs typeface="+mn-cs"/>
              </a:rPr>
              <a:t>We're going to learn three important things today:</a:t>
            </a:r>
            <a:endParaRPr lang="en-US" b="0" dirty="0">
              <a:effectLst/>
            </a:endParaRPr>
          </a:p>
          <a:p>
            <a:pPr rtl="0"/>
            <a:r>
              <a:rPr lang="en-US" sz="1200" b="0" i="0" u="none" strike="noStrike" kern="1200" dirty="0">
                <a:solidFill>
                  <a:schemeClr val="tx1"/>
                </a:solidFill>
                <a:effectLst/>
                <a:latin typeface="+mn-lt"/>
                <a:ea typeface="+mn-ea"/>
                <a:cs typeface="+mn-cs"/>
              </a:rPr>
              <a:t>(Count on fingers as you say each one)</a:t>
            </a:r>
            <a:endParaRPr lang="en-US" b="0" dirty="0">
              <a:effectLst/>
            </a:endParaRPr>
          </a:p>
          <a:p>
            <a:pPr rtl="0"/>
            <a:r>
              <a:rPr lang="en-US" sz="1200" b="0" i="0" u="none" strike="noStrike" kern="1200" dirty="0">
                <a:solidFill>
                  <a:schemeClr val="tx1"/>
                </a:solidFill>
                <a:effectLst/>
                <a:latin typeface="+mn-lt"/>
                <a:ea typeface="+mn-ea"/>
                <a:cs typeface="+mn-cs"/>
              </a:rPr>
              <a:t>ONE: What secrets to keep private - these are like precious puzzle pieces about YOU</a:t>
            </a:r>
            <a:endParaRPr lang="en-US" b="0" dirty="0">
              <a:effectLst/>
            </a:endParaRPr>
          </a:p>
          <a:p>
            <a:pPr rtl="0"/>
            <a:r>
              <a:rPr lang="en-US" sz="1200" b="0" i="0" u="none" strike="noStrike" kern="1200" dirty="0">
                <a:solidFill>
                  <a:schemeClr val="tx1"/>
                </a:solidFill>
                <a:effectLst/>
                <a:latin typeface="+mn-lt"/>
                <a:ea typeface="+mn-ea"/>
                <a:cs typeface="+mn-cs"/>
              </a:rPr>
              <a:t>TWO: How to spot when you're in a public place online - even when you feel like you're alone in your bedroom</a:t>
            </a:r>
            <a:endParaRPr lang="en-US" b="0" dirty="0">
              <a:effectLst/>
            </a:endParaRPr>
          </a:p>
          <a:p>
            <a:pPr rtl="0"/>
            <a:r>
              <a:rPr lang="en-US" sz="1200" b="0" i="0" u="none" strike="noStrike" kern="1200" dirty="0">
                <a:solidFill>
                  <a:schemeClr val="tx1"/>
                </a:solidFill>
                <a:effectLst/>
                <a:latin typeface="+mn-lt"/>
                <a:ea typeface="+mn-ea"/>
                <a:cs typeface="+mn-cs"/>
              </a:rPr>
              <a:t>THREE: How to make a password so strong that nobody - not even a super-fast computer - can break it</a:t>
            </a:r>
            <a:endParaRPr lang="en-US" b="0" dirty="0">
              <a:effectLst/>
            </a:endParaRPr>
          </a:p>
          <a:p>
            <a:pPr rtl="0"/>
            <a:r>
              <a:rPr lang="en-US" sz="1200" b="0" i="0" u="none" strike="noStrike" kern="1200" dirty="0">
                <a:solidFill>
                  <a:schemeClr val="tx1"/>
                </a:solidFill>
                <a:effectLst/>
                <a:latin typeface="+mn-lt"/>
                <a:ea typeface="+mn-ea"/>
                <a:cs typeface="+mn-cs"/>
              </a:rPr>
              <a:t>(Build excitement)</a:t>
            </a:r>
            <a:endParaRPr lang="en-US" b="0" dirty="0">
              <a:effectLst/>
            </a:endParaRPr>
          </a:p>
          <a:p>
            <a:pPr rtl="0"/>
            <a:r>
              <a:rPr lang="en-US" sz="1200" b="0" i="0" u="none" strike="noStrike" kern="1200" dirty="0">
                <a:solidFill>
                  <a:schemeClr val="tx1"/>
                </a:solidFill>
                <a:effectLst/>
                <a:latin typeface="+mn-lt"/>
                <a:ea typeface="+mn-ea"/>
                <a:cs typeface="+mn-cs"/>
              </a:rPr>
              <a:t>By the end of today, you'll be internet safety experts! You'll know more about staying safe online than lots of adults!</a:t>
            </a:r>
            <a:endParaRPr lang="en-US" b="0" dirty="0">
              <a:effectLst/>
            </a:endParaRPr>
          </a:p>
          <a:p>
            <a:pPr rtl="0"/>
            <a:r>
              <a:rPr lang="en-US" sz="1200" b="0" i="0" u="none" strike="noStrike" kern="1200" dirty="0">
                <a:solidFill>
                  <a:schemeClr val="tx1"/>
                </a:solidFill>
                <a:effectLst/>
                <a:latin typeface="+mn-lt"/>
                <a:ea typeface="+mn-ea"/>
                <a:cs typeface="+mn-cs"/>
              </a:rPr>
              <a:t>Let me ask you something: Who here uses a tablet, phone, or plays games online?</a:t>
            </a:r>
            <a:endParaRPr lang="en-US" b="0" dirty="0">
              <a:effectLst/>
            </a:endParaRPr>
          </a:p>
          <a:p>
            <a:pPr rtl="0"/>
            <a:r>
              <a:rPr lang="en-US" sz="1200" b="0" i="0" u="none" strike="noStrike" kern="1200" dirty="0">
                <a:solidFill>
                  <a:schemeClr val="tx1"/>
                </a:solidFill>
                <a:effectLst/>
                <a:latin typeface="+mn-lt"/>
                <a:ea typeface="+mn-ea"/>
                <a:cs typeface="+mn-cs"/>
              </a:rPr>
              <a:t>(Wait for hands - look around and acknowledge)</a:t>
            </a:r>
            <a:endParaRPr lang="en-US" b="0" dirty="0">
              <a:effectLst/>
            </a:endParaRPr>
          </a:p>
          <a:p>
            <a:pPr rtl="0"/>
            <a:r>
              <a:rPr lang="en-US" sz="1200" b="0" i="0" u="none" strike="noStrike" kern="1200" dirty="0">
                <a:solidFill>
                  <a:schemeClr val="tx1"/>
                </a:solidFill>
                <a:effectLst/>
                <a:latin typeface="+mn-lt"/>
                <a:ea typeface="+mn-ea"/>
                <a:cs typeface="+mn-cs"/>
              </a:rPr>
              <a:t>Wow! Lots of you! Keep your hand up if you've ever played Roblox, Minecraft, or Fortnite.</a:t>
            </a:r>
            <a:endParaRPr lang="en-US" b="0" dirty="0">
              <a:effectLst/>
            </a:endParaRPr>
          </a:p>
          <a:p>
            <a:pPr rtl="0"/>
            <a:r>
              <a:rPr lang="en-US" sz="1200" b="0" i="0" u="none" strike="noStrike" kern="1200" dirty="0">
                <a:solidFill>
                  <a:schemeClr val="tx1"/>
                </a:solidFill>
                <a:effectLst/>
                <a:latin typeface="+mn-lt"/>
                <a:ea typeface="+mn-ea"/>
                <a:cs typeface="+mn-cs"/>
              </a:rPr>
              <a:t>(Look around)</a:t>
            </a:r>
            <a:endParaRPr lang="en-US" b="0" dirty="0">
              <a:effectLst/>
            </a:endParaRPr>
          </a:p>
          <a:p>
            <a:pPr rtl="0"/>
            <a:r>
              <a:rPr lang="en-US" sz="1200" b="0" i="0" u="none" strike="noStrike" kern="1200" dirty="0">
                <a:solidFill>
                  <a:schemeClr val="tx1"/>
                </a:solidFill>
                <a:effectLst/>
                <a:latin typeface="+mn-lt"/>
                <a:ea typeface="+mn-ea"/>
                <a:cs typeface="+mn-cs"/>
              </a:rPr>
              <a:t>Okay, hands down. Now, keep your hand up if you've NEVER used the internet much yet or don't play online games.</a:t>
            </a:r>
            <a:endParaRPr lang="en-US" b="0" dirty="0">
              <a:effectLst/>
            </a:endParaRPr>
          </a:p>
          <a:p>
            <a:pPr rtl="0"/>
            <a:r>
              <a:rPr lang="en-US" sz="1200" b="0" i="0" u="none" strike="noStrike" kern="1200" dirty="0">
                <a:solidFill>
                  <a:schemeClr val="tx1"/>
                </a:solidFill>
                <a:effectLst/>
                <a:latin typeface="+mn-lt"/>
                <a:ea typeface="+mn-ea"/>
                <a:cs typeface="+mn-cs"/>
              </a:rPr>
              <a:t>If your hand is up - that's absolutely perfect! You're learning this NOW so you're ready for when you DO start using the internet more. You're getting a head start! </a:t>
            </a:r>
            <a:endParaRPr lang="en-US" b="0" dirty="0">
              <a:effectLst/>
            </a:endParaRPr>
          </a:p>
          <a:p>
            <a:pPr rtl="0"/>
            <a:r>
              <a:rPr lang="en-US" sz="1200" b="0" i="0" u="none" strike="noStrike" kern="1200" dirty="0">
                <a:solidFill>
                  <a:schemeClr val="tx1"/>
                </a:solidFill>
                <a:effectLst/>
                <a:latin typeface="+mn-lt"/>
                <a:ea typeface="+mn-ea"/>
                <a:cs typeface="+mn-cs"/>
              </a:rPr>
              <a:t>Are we ready to become Internet Safety Experts?</a:t>
            </a:r>
            <a:endParaRPr lang="en-US" b="0" dirty="0">
              <a:effectLst/>
            </a:endParaRPr>
          </a:p>
          <a:p>
            <a:pPr rtl="0"/>
            <a:r>
              <a:rPr lang="en-US" sz="1200" b="0" i="0" u="none" strike="noStrike" kern="1200" dirty="0">
                <a:solidFill>
                  <a:schemeClr val="tx1"/>
                </a:solidFill>
                <a:effectLst/>
                <a:latin typeface="+mn-lt"/>
                <a:ea typeface="+mn-ea"/>
                <a:cs typeface="+mn-cs"/>
              </a:rPr>
              <a:t>(Wait for 'Yes!' - if quiet, prompt: 'I can't hear you! Are we READY?')</a:t>
            </a:r>
            <a:endParaRPr lang="en-US" b="0" dirty="0">
              <a:effectLst/>
            </a:endParaRPr>
          </a:p>
          <a:p>
            <a:pPr rtl="0"/>
            <a:r>
              <a:rPr lang="en-US" sz="1200" b="0" i="0" u="none" strike="noStrike" kern="1200" dirty="0">
                <a:solidFill>
                  <a:schemeClr val="tx1"/>
                </a:solidFill>
                <a:effectLst/>
                <a:latin typeface="+mn-lt"/>
                <a:ea typeface="+mn-ea"/>
                <a:cs typeface="+mn-cs"/>
              </a:rPr>
              <a:t>Brilliant! Let's go!"</a:t>
            </a:r>
            <a:endParaRPr lang="en-US" b="0" dirty="0">
              <a:effectLst/>
            </a:endParaRPr>
          </a:p>
        </p:txBody>
      </p:sp>
      <p:sp>
        <p:nvSpPr>
          <p:cNvPr id="4" name="Slide Number Placeholder 3"/>
          <p:cNvSpPr>
            <a:spLocks noGrp="1"/>
          </p:cNvSpPr>
          <p:nvPr>
            <p:ph type="sldNum" sz="quarter" idx="5"/>
          </p:nvPr>
        </p:nvSpPr>
        <p:spPr/>
        <p:txBody>
          <a:bodyPr/>
          <a:lstStyle/>
          <a:p>
            <a:fld id="{5B8FC9E3-F4BA-4F00-9EBC-85FF6DFA200F}" type="slidenum">
              <a:rPr lang="en-US" smtClean="0"/>
              <a:t>1</a:t>
            </a:fld>
            <a:endParaRPr lang="en-US"/>
          </a:p>
        </p:txBody>
      </p:sp>
    </p:spTree>
    <p:extLst>
      <p:ext uri="{BB962C8B-B14F-4D97-AF65-F5344CB8AC3E}">
        <p14:creationId xmlns:p14="http://schemas.microsoft.com/office/powerpoint/2010/main" val="4062267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EXAMPLE 2: Username is "MegaBuilder20"</a:t>
            </a:r>
            <a:endParaRPr lang="en-US" b="1" dirty="0">
              <a:effectLst/>
            </a:endParaRPr>
          </a:p>
          <a:p>
            <a:pPr rtl="0"/>
            <a:r>
              <a:rPr lang="en-US" sz="1200" b="0" i="0" u="none" strike="noStrike" kern="1200" dirty="0">
                <a:solidFill>
                  <a:schemeClr val="tx1"/>
                </a:solidFill>
                <a:effectLst/>
                <a:latin typeface="+mn-lt"/>
                <a:ea typeface="+mn-ea"/>
                <a:cs typeface="+mn-cs"/>
              </a:rPr>
              <a:t>If your username is MegaBuilder20, what does that tell strangers about you?</a:t>
            </a:r>
            <a:endParaRPr lang="en-US" b="0" dirty="0">
              <a:effectLst/>
            </a:endParaRPr>
          </a:p>
          <a:p>
            <a:pPr rtl="0"/>
            <a:r>
              <a:rPr lang="en-US" sz="1200" b="0" i="0" u="none" strike="noStrike" kern="1200" dirty="0">
                <a:solidFill>
                  <a:schemeClr val="tx1"/>
                </a:solidFill>
                <a:effectLst/>
                <a:latin typeface="+mn-lt"/>
                <a:ea typeface="+mn-ea"/>
                <a:cs typeface="+mn-cs"/>
              </a:rPr>
              <a:t>(Wait for answers - 'You like building!' 'You like Minecraft!')</a:t>
            </a:r>
            <a:endParaRPr lang="en-US" b="0" dirty="0">
              <a:effectLst/>
            </a:endParaRPr>
          </a:p>
          <a:p>
            <a:pPr rtl="0"/>
            <a:r>
              <a:rPr lang="en-US" sz="1200" b="0" i="0" u="none" strike="noStrike" kern="1200" dirty="0">
                <a:solidFill>
                  <a:schemeClr val="tx1"/>
                </a:solidFill>
                <a:effectLst/>
                <a:latin typeface="+mn-lt"/>
                <a:ea typeface="+mn-ea"/>
                <a:cs typeface="+mn-cs"/>
              </a:rPr>
              <a:t>Exactly! It tells them you like building stuff! Maybe you're good at building in games!</a:t>
            </a:r>
            <a:endParaRPr lang="en-US" b="0" dirty="0">
              <a:effectLst/>
            </a:endParaRPr>
          </a:p>
          <a:p>
            <a:pPr rtl="0"/>
            <a:r>
              <a:rPr lang="en-US" sz="1200" b="0" i="0" u="none" strike="noStrike" kern="1200" dirty="0">
                <a:solidFill>
                  <a:schemeClr val="tx1"/>
                </a:solidFill>
                <a:effectLst/>
                <a:latin typeface="+mn-lt"/>
                <a:ea typeface="+mn-ea"/>
                <a:cs typeface="+mn-cs"/>
              </a:rPr>
              <a:t>But does it tell them your REAL name? (No!)</a:t>
            </a:r>
            <a:endParaRPr lang="en-US" b="0" dirty="0">
              <a:effectLst/>
            </a:endParaRPr>
          </a:p>
          <a:p>
            <a:pPr rtl="0"/>
            <a:r>
              <a:rPr lang="en-US" sz="1200" b="0" i="0" u="none" strike="noStrike" kern="1200" dirty="0">
                <a:solidFill>
                  <a:schemeClr val="tx1"/>
                </a:solidFill>
                <a:effectLst/>
                <a:latin typeface="+mn-lt"/>
                <a:ea typeface="+mn-ea"/>
                <a:cs typeface="+mn-cs"/>
              </a:rPr>
              <a:t> Does it tell them where you live? (No!)</a:t>
            </a:r>
            <a:endParaRPr lang="en-US" b="0" dirty="0">
              <a:effectLst/>
            </a:endParaRPr>
          </a:p>
          <a:p>
            <a:pPr rtl="0"/>
            <a:r>
              <a:rPr lang="en-US" sz="1200" b="0" i="0" u="none" strike="noStrike" kern="1200" dirty="0">
                <a:solidFill>
                  <a:schemeClr val="tx1"/>
                </a:solidFill>
                <a:effectLst/>
                <a:latin typeface="+mn-lt"/>
                <a:ea typeface="+mn-ea"/>
                <a:cs typeface="+mn-cs"/>
              </a:rPr>
              <a:t> Does it tell them which school you go to? (No!)</a:t>
            </a:r>
            <a:endParaRPr lang="en-US" b="0" dirty="0">
              <a:effectLst/>
            </a:endParaRPr>
          </a:p>
          <a:p>
            <a:pPr rtl="0"/>
            <a:r>
              <a:rPr lang="en-US" sz="1200" b="0" i="0" u="none" strike="noStrike" kern="1200" dirty="0">
                <a:solidFill>
                  <a:schemeClr val="tx1"/>
                </a:solidFill>
                <a:effectLst/>
                <a:latin typeface="+mn-lt"/>
                <a:ea typeface="+mn-ea"/>
                <a:cs typeface="+mn-cs"/>
              </a:rPr>
              <a:t>This is a SAFE username!</a:t>
            </a:r>
            <a:endParaRPr lang="en-US" b="0" dirty="0">
              <a:effectLst/>
            </a:endParaRPr>
          </a:p>
          <a:p>
            <a:pPr rtl="0"/>
            <a:r>
              <a:rPr lang="en-US" sz="1200" b="0" i="0" u="none" strike="noStrike" kern="1200" dirty="0">
                <a:solidFill>
                  <a:schemeClr val="tx1"/>
                </a:solidFill>
                <a:effectLst/>
                <a:latin typeface="+mn-lt"/>
                <a:ea typeface="+mn-ea"/>
                <a:cs typeface="+mn-cs"/>
              </a:rPr>
              <a:t>It's like a T-shirt that says "I like building!" - perfectly fine to wear in a busy park!</a:t>
            </a:r>
            <a:br>
              <a:rPr lang="en-US" dirty="0"/>
            </a:br>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EXAMPLE 3: Username is "TomJones_MainStreet_Age10"</a:t>
            </a:r>
            <a:endParaRPr lang="en-US" b="1" dirty="0">
              <a:effectLst/>
            </a:endParaRPr>
          </a:p>
          <a:p>
            <a:pPr rtl="0"/>
            <a:r>
              <a:rPr lang="en-US" sz="1200" b="0" i="0" u="none" strike="noStrike" kern="1200" dirty="0">
                <a:solidFill>
                  <a:schemeClr val="tx1"/>
                </a:solidFill>
                <a:effectLst/>
                <a:latin typeface="+mn-lt"/>
                <a:ea typeface="+mn-ea"/>
                <a:cs typeface="+mn-cs"/>
              </a:rPr>
              <a:t>Now let's look at this username. What information does this give away?</a:t>
            </a:r>
            <a:endParaRPr lang="en-US" b="0" dirty="0">
              <a:effectLst/>
            </a:endParaRPr>
          </a:p>
          <a:p>
            <a:pPr rtl="0"/>
            <a:r>
              <a:rPr lang="en-US" sz="1200" b="0" i="0" u="none" strike="noStrike" kern="1200" dirty="0">
                <a:solidFill>
                  <a:schemeClr val="tx1"/>
                </a:solidFill>
                <a:effectLst/>
                <a:latin typeface="+mn-lt"/>
                <a:ea typeface="+mn-ea"/>
                <a:cs typeface="+mn-cs"/>
              </a:rPr>
              <a:t>(Wait for answers - take them one by one)</a:t>
            </a:r>
            <a:endParaRPr lang="en-US" b="0" dirty="0">
              <a:effectLst/>
            </a:endParaRPr>
          </a:p>
          <a:p>
            <a:pPr rtl="0"/>
            <a:r>
              <a:rPr lang="en-US" sz="1200" b="0" i="0" u="none" strike="noStrike" kern="1200" dirty="0" err="1">
                <a:solidFill>
                  <a:schemeClr val="tx1"/>
                </a:solidFill>
                <a:effectLst/>
                <a:latin typeface="+mn-lt"/>
                <a:ea typeface="+mn-ea"/>
                <a:cs typeface="+mn-cs"/>
              </a:rPr>
              <a:t>TomJones</a:t>
            </a:r>
            <a:r>
              <a:rPr lang="en-US" sz="1200" b="0" i="0" u="none" strike="noStrike" kern="1200" dirty="0">
                <a:solidFill>
                  <a:schemeClr val="tx1"/>
                </a:solidFill>
                <a:effectLst/>
                <a:latin typeface="+mn-lt"/>
                <a:ea typeface="+mn-ea"/>
                <a:cs typeface="+mn-cs"/>
              </a:rPr>
              <a:t> = That's your full real name!</a:t>
            </a:r>
            <a:endParaRPr lang="en-US" b="0" dirty="0">
              <a:effectLst/>
            </a:endParaRPr>
          </a:p>
          <a:p>
            <a:pPr rtl="0"/>
            <a:r>
              <a:rPr lang="en-US" sz="1200" b="0" i="0" u="none" strike="noStrike" kern="1200" dirty="0">
                <a:solidFill>
                  <a:schemeClr val="tx1"/>
                </a:solidFill>
                <a:effectLst/>
                <a:latin typeface="+mn-lt"/>
                <a:ea typeface="+mn-ea"/>
                <a:cs typeface="+mn-cs"/>
              </a:rPr>
              <a:t>MainStreet = That's where you live!</a:t>
            </a:r>
            <a:endParaRPr lang="en-US" b="0" dirty="0">
              <a:effectLst/>
            </a:endParaRPr>
          </a:p>
          <a:p>
            <a:pPr rtl="0"/>
            <a:r>
              <a:rPr lang="en-US" sz="1200" b="0" i="0" u="none" strike="noStrike" kern="1200" dirty="0">
                <a:solidFill>
                  <a:schemeClr val="tx1"/>
                </a:solidFill>
                <a:effectLst/>
                <a:latin typeface="+mn-lt"/>
                <a:ea typeface="+mn-ea"/>
                <a:cs typeface="+mn-cs"/>
              </a:rPr>
              <a:t>Age10 = That's how old you are!</a:t>
            </a:r>
            <a:endParaRPr lang="en-US" b="0" dirty="0">
              <a:effectLst/>
            </a:endParaRPr>
          </a:p>
          <a:p>
            <a:pPr rtl="0"/>
            <a:r>
              <a:rPr lang="en-US" sz="1200" b="0" i="0" u="none" strike="noStrike" kern="1200" dirty="0">
                <a:solidFill>
                  <a:schemeClr val="tx1"/>
                </a:solidFill>
                <a:effectLst/>
                <a:latin typeface="+mn-lt"/>
                <a:ea typeface="+mn-ea"/>
                <a:cs typeface="+mn-cs"/>
              </a:rPr>
              <a:t>Imagine wearing a T-shirt in a busy park that says:</a:t>
            </a:r>
            <a:endParaRPr lang="en-US" b="0" dirty="0">
              <a:effectLst/>
            </a:endParaRPr>
          </a:p>
          <a:p>
            <a:pPr rtl="0"/>
            <a:r>
              <a:rPr lang="en-US" sz="1200" b="0" i="0" u="none" strike="noStrike" kern="1200" dirty="0">
                <a:solidFill>
                  <a:schemeClr val="tx1"/>
                </a:solidFill>
                <a:effectLst/>
                <a:latin typeface="+mn-lt"/>
                <a:ea typeface="+mn-ea"/>
                <a:cs typeface="+mn-cs"/>
              </a:rPr>
              <a:t>"MY NAME IS TOM JONES</a:t>
            </a:r>
            <a:endParaRPr lang="en-US" b="0" dirty="0">
              <a:effectLst/>
            </a:endParaRPr>
          </a:p>
          <a:p>
            <a:pPr rtl="0"/>
            <a:r>
              <a:rPr lang="en-US" sz="1200" b="0" i="0" u="none" strike="noStrike" kern="1200" dirty="0">
                <a:solidFill>
                  <a:schemeClr val="tx1"/>
                </a:solidFill>
                <a:effectLst/>
                <a:latin typeface="+mn-lt"/>
                <a:ea typeface="+mn-ea"/>
                <a:cs typeface="+mn-cs"/>
              </a:rPr>
              <a:t> I LIVE ON MAIN STREET</a:t>
            </a:r>
            <a:endParaRPr lang="en-US" b="0" dirty="0">
              <a:effectLst/>
            </a:endParaRPr>
          </a:p>
          <a:p>
            <a:pPr rtl="0"/>
            <a:r>
              <a:rPr lang="en-US" sz="1200" b="0" i="0" u="none" strike="noStrike" kern="1200" dirty="0">
                <a:solidFill>
                  <a:schemeClr val="tx1"/>
                </a:solidFill>
                <a:effectLst/>
                <a:latin typeface="+mn-lt"/>
                <a:ea typeface="+mn-ea"/>
                <a:cs typeface="+mn-cs"/>
              </a:rPr>
              <a:t> I AM 10 YEARS OLD"</a:t>
            </a:r>
            <a:endParaRPr lang="en-US" b="0" dirty="0">
              <a:effectLst/>
            </a:endParaRPr>
          </a:p>
          <a:p>
            <a:pPr rtl="0"/>
            <a:r>
              <a:rPr lang="en-US" sz="1200" b="0" i="0" u="none" strike="noStrike" kern="1200" dirty="0">
                <a:solidFill>
                  <a:schemeClr val="tx1"/>
                </a:solidFill>
                <a:effectLst/>
                <a:latin typeface="+mn-lt"/>
                <a:ea typeface="+mn-ea"/>
                <a:cs typeface="+mn-cs"/>
              </a:rPr>
              <a:t>(Ask the class) Would you feel safe walking around town wearing that T-shirt?</a:t>
            </a:r>
            <a:endParaRPr lang="en-US" b="0" dirty="0">
              <a:effectLst/>
            </a:endParaRPr>
          </a:p>
          <a:p>
            <a:pPr rtl="0"/>
            <a:r>
              <a:rPr lang="en-US" sz="1200" b="0" i="0" u="none" strike="noStrike" kern="1200" dirty="0">
                <a:solidFill>
                  <a:schemeClr val="tx1"/>
                </a:solidFill>
                <a:effectLst/>
                <a:latin typeface="+mn-lt"/>
                <a:ea typeface="+mn-ea"/>
                <a:cs typeface="+mn-cs"/>
              </a:rPr>
              <a:t>(NO!)</a:t>
            </a:r>
            <a:endParaRPr lang="en-US" b="0" dirty="0">
              <a:effectLst/>
            </a:endParaRPr>
          </a:p>
          <a:p>
            <a:pPr rtl="0"/>
            <a:r>
              <a:rPr lang="en-US" sz="1200" b="0" i="0" u="none" strike="noStrike" kern="1200" dirty="0">
                <a:solidFill>
                  <a:schemeClr val="tx1"/>
                </a:solidFill>
                <a:effectLst/>
                <a:latin typeface="+mn-lt"/>
                <a:ea typeface="+mn-ea"/>
                <a:cs typeface="+mn-cs"/>
              </a:rPr>
              <a:t>Of course not! Because now EVERY STRANGER who sees you knows:</a:t>
            </a:r>
            <a:endParaRPr lang="en-US" b="0" dirty="0">
              <a:effectLst/>
            </a:endParaRPr>
          </a:p>
          <a:p>
            <a:pPr rtl="0"/>
            <a:r>
              <a:rPr lang="en-US" sz="1200" b="0" i="0" u="none" strike="noStrike" kern="1200" dirty="0">
                <a:solidFill>
                  <a:schemeClr val="tx1"/>
                </a:solidFill>
                <a:effectLst/>
                <a:latin typeface="+mn-lt"/>
                <a:ea typeface="+mn-ea"/>
                <a:cs typeface="+mn-cs"/>
              </a:rPr>
              <a:t>Who you are</a:t>
            </a:r>
            <a:endParaRPr lang="en-US" b="0" dirty="0">
              <a:effectLst/>
            </a:endParaRPr>
          </a:p>
          <a:p>
            <a:pPr rtl="0"/>
            <a:r>
              <a:rPr lang="en-US" sz="1200" b="0" i="0" u="none" strike="noStrike" kern="1200" dirty="0">
                <a:solidFill>
                  <a:schemeClr val="tx1"/>
                </a:solidFill>
                <a:effectLst/>
                <a:latin typeface="+mn-lt"/>
                <a:ea typeface="+mn-ea"/>
                <a:cs typeface="+mn-cs"/>
              </a:rPr>
              <a:t>Where you live</a:t>
            </a:r>
            <a:endParaRPr lang="en-US" b="0" dirty="0">
              <a:effectLst/>
            </a:endParaRPr>
          </a:p>
          <a:p>
            <a:pPr rtl="0"/>
            <a:r>
              <a:rPr lang="en-US" sz="1200" b="0" i="0" u="none" strike="noStrike" kern="1200" dirty="0">
                <a:solidFill>
                  <a:schemeClr val="tx1"/>
                </a:solidFill>
                <a:effectLst/>
                <a:latin typeface="+mn-lt"/>
                <a:ea typeface="+mn-ea"/>
                <a:cs typeface="+mn-cs"/>
              </a:rPr>
              <a:t>How old you are</a:t>
            </a:r>
            <a:endParaRPr lang="en-US" b="0" dirty="0">
              <a:effectLst/>
            </a:endParaRPr>
          </a:p>
          <a:p>
            <a:pPr rtl="0"/>
            <a:r>
              <a:rPr lang="en-US" sz="1200" b="0" i="0" u="none" strike="noStrike" kern="1200" dirty="0">
                <a:solidFill>
                  <a:schemeClr val="tx1"/>
                </a:solidFill>
                <a:effectLst/>
                <a:latin typeface="+mn-lt"/>
                <a:ea typeface="+mn-ea"/>
                <a:cs typeface="+mn-cs"/>
              </a:rPr>
              <a:t>They could find your house! They could wait outside your school! They could pretend to know you!</a:t>
            </a:r>
            <a:endParaRPr lang="en-US" b="0" dirty="0">
              <a:effectLst/>
            </a:endParaRPr>
          </a:p>
          <a:p>
            <a:pPr rtl="0"/>
            <a:r>
              <a:rPr lang="en-US" sz="1200" b="0" i="0" u="none" strike="noStrike" kern="1200" dirty="0">
                <a:solidFill>
                  <a:schemeClr val="tx1"/>
                </a:solidFill>
                <a:effectLst/>
                <a:latin typeface="+mn-lt"/>
                <a:ea typeface="+mn-ea"/>
                <a:cs typeface="+mn-cs"/>
              </a:rPr>
              <a:t>This is a DANGEROUS username!</a:t>
            </a:r>
            <a:endParaRPr lang="en-US" b="0" dirty="0">
              <a:effectLst/>
            </a:endParaRPr>
          </a:p>
          <a:p>
            <a:pPr rtl="0"/>
            <a:r>
              <a:rPr lang="en-US" sz="1200" b="0" i="0" u="none" strike="noStrike" kern="1200" dirty="0">
                <a:solidFill>
                  <a:schemeClr val="tx1"/>
                </a:solidFill>
                <a:effectLst/>
                <a:latin typeface="+mn-lt"/>
                <a:ea typeface="+mn-ea"/>
                <a:cs typeface="+mn-cs"/>
              </a:rPr>
              <a:t>This person has put ALL their puzzle pieces on their T-shirt!</a:t>
            </a:r>
            <a:endParaRPr lang="en-US" b="0" dirty="0">
              <a:effectLst/>
            </a:endParaRPr>
          </a:p>
          <a:p>
            <a:br>
              <a:rPr lang="en-US" b="0" dirty="0">
                <a:effectLst/>
              </a:rPr>
            </a:br>
            <a:endParaRPr lang="en-US" b="0" dirty="0">
              <a:effectLst/>
            </a:endParaRPr>
          </a:p>
          <a:p>
            <a:pPr rtl="0"/>
            <a:r>
              <a:rPr lang="en-US" sz="1200" b="1" i="0" u="none" strike="noStrike" kern="1200" dirty="0">
                <a:solidFill>
                  <a:schemeClr val="tx1"/>
                </a:solidFill>
                <a:effectLst/>
                <a:latin typeface="+mn-lt"/>
                <a:ea typeface="+mn-ea"/>
                <a:cs typeface="+mn-cs"/>
              </a:rPr>
              <a:t>EXAMPLE 4: Username is "Sarah_Year6_StPetersSchool"</a:t>
            </a:r>
            <a:endParaRPr lang="en-US" b="1" dirty="0">
              <a:effectLst/>
            </a:endParaRPr>
          </a:p>
          <a:p>
            <a:pPr rtl="0"/>
            <a:r>
              <a:rPr lang="en-US" sz="1200" b="0" i="0" u="none" strike="noStrike" kern="1200" dirty="0">
                <a:solidFill>
                  <a:schemeClr val="tx1"/>
                </a:solidFill>
                <a:effectLst/>
                <a:latin typeface="+mn-lt"/>
                <a:ea typeface="+mn-ea"/>
                <a:cs typeface="+mn-cs"/>
              </a:rPr>
              <a:t>Let's analyze this one together.</a:t>
            </a:r>
            <a:endParaRPr lang="en-US" b="0" dirty="0">
              <a:effectLst/>
            </a:endParaRPr>
          </a:p>
          <a:p>
            <a:pPr rtl="0"/>
            <a:r>
              <a:rPr lang="en-US" sz="1200" b="0" i="0" u="none" strike="noStrike" kern="1200" dirty="0">
                <a:solidFill>
                  <a:schemeClr val="tx1"/>
                </a:solidFill>
                <a:effectLst/>
                <a:latin typeface="+mn-lt"/>
                <a:ea typeface="+mn-ea"/>
                <a:cs typeface="+mn-cs"/>
              </a:rPr>
              <a:t>(Ask the class) What puzzle pieces has Sarah given away in her username?</a:t>
            </a:r>
            <a:endParaRPr lang="en-US" b="0" dirty="0">
              <a:effectLst/>
            </a:endParaRPr>
          </a:p>
          <a:p>
            <a:pPr rtl="0"/>
            <a:r>
              <a:rPr lang="en-US" sz="1200" b="0" i="0" u="none" strike="noStrike" kern="1200" dirty="0">
                <a:solidFill>
                  <a:schemeClr val="tx1"/>
                </a:solidFill>
                <a:effectLst/>
                <a:latin typeface="+mn-lt"/>
                <a:ea typeface="+mn-ea"/>
                <a:cs typeface="+mn-cs"/>
              </a:rPr>
              <a:t>(Wait for answers)</a:t>
            </a:r>
            <a:endParaRPr lang="en-US" b="0" dirty="0">
              <a:effectLst/>
            </a:endParaRPr>
          </a:p>
          <a:p>
            <a:pPr rtl="0"/>
            <a:r>
              <a:rPr lang="en-US" sz="1200" b="0" i="0" u="none" strike="noStrike" kern="1200" dirty="0">
                <a:solidFill>
                  <a:schemeClr val="tx1"/>
                </a:solidFill>
                <a:effectLst/>
                <a:latin typeface="+mn-lt"/>
                <a:ea typeface="+mn-ea"/>
                <a:cs typeface="+mn-cs"/>
              </a:rPr>
              <a:t>Sarah = Her real name</a:t>
            </a:r>
            <a:endParaRPr lang="en-US" b="0" dirty="0">
              <a:effectLst/>
            </a:endParaRPr>
          </a:p>
          <a:p>
            <a:pPr rtl="0"/>
            <a:r>
              <a:rPr lang="en-US" sz="1200" b="0" i="0" u="none" strike="noStrike" kern="1200" dirty="0">
                <a:solidFill>
                  <a:schemeClr val="tx1"/>
                </a:solidFill>
                <a:effectLst/>
                <a:latin typeface="+mn-lt"/>
                <a:ea typeface="+mn-ea"/>
                <a:cs typeface="+mn-cs"/>
              </a:rPr>
              <a:t>Year6 = Her age (she's about 10-11 years old)</a:t>
            </a:r>
            <a:endParaRPr lang="en-US" b="0" dirty="0">
              <a:effectLst/>
            </a:endParaRPr>
          </a:p>
          <a:p>
            <a:pPr rtl="0"/>
            <a:r>
              <a:rPr lang="en-US" sz="1200" b="0" i="0" u="none" strike="noStrike" kern="1200" dirty="0" err="1">
                <a:solidFill>
                  <a:schemeClr val="tx1"/>
                </a:solidFill>
                <a:effectLst/>
                <a:latin typeface="+mn-lt"/>
                <a:ea typeface="+mn-ea"/>
                <a:cs typeface="+mn-cs"/>
              </a:rPr>
              <a:t>StPetersSchool</a:t>
            </a:r>
            <a:r>
              <a:rPr lang="en-US" sz="1200" b="0" i="0" u="none" strike="noStrike" kern="1200" dirty="0">
                <a:solidFill>
                  <a:schemeClr val="tx1"/>
                </a:solidFill>
                <a:effectLst/>
                <a:latin typeface="+mn-lt"/>
                <a:ea typeface="+mn-ea"/>
                <a:cs typeface="+mn-cs"/>
              </a:rPr>
              <a:t> = Exactly which school she goes to</a:t>
            </a:r>
            <a:endParaRPr lang="en-US" b="0" dirty="0">
              <a:effectLst/>
            </a:endParaRPr>
          </a:p>
          <a:p>
            <a:pPr rtl="0"/>
            <a:r>
              <a:rPr lang="en-US" sz="1200" b="0" i="0" u="none" strike="noStrike" kern="1200" dirty="0">
                <a:solidFill>
                  <a:schemeClr val="tx1"/>
                </a:solidFill>
                <a:effectLst/>
                <a:latin typeface="+mn-lt"/>
                <a:ea typeface="+mn-ea"/>
                <a:cs typeface="+mn-cs"/>
              </a:rPr>
              <a:t>Now imagine I'm a stranger who sees this username in a game.</a:t>
            </a:r>
            <a:endParaRPr lang="en-US" b="0" dirty="0">
              <a:effectLst/>
            </a:endParaRPr>
          </a:p>
          <a:p>
            <a:pPr rtl="0"/>
            <a:r>
              <a:rPr lang="en-US" sz="1200" b="0" i="0" u="none" strike="noStrike" kern="1200" dirty="0">
                <a:solidFill>
                  <a:schemeClr val="tx1"/>
                </a:solidFill>
                <a:effectLst/>
                <a:latin typeface="+mn-lt"/>
                <a:ea typeface="+mn-ea"/>
                <a:cs typeface="+mn-cs"/>
              </a:rPr>
              <a:t>I could go to St Peter's School at home time. I could look for a girl called Sarah in Year 6. I could walk up to her and say:</a:t>
            </a:r>
            <a:endParaRPr lang="en-US" b="0" dirty="0">
              <a:effectLst/>
            </a:endParaRPr>
          </a:p>
          <a:p>
            <a:pPr rtl="0"/>
            <a:r>
              <a:rPr lang="en-US" sz="1200" b="0" i="0" u="none" strike="noStrike" kern="1200" dirty="0">
                <a:solidFill>
                  <a:schemeClr val="tx1"/>
                </a:solidFill>
                <a:effectLst/>
                <a:latin typeface="+mn-lt"/>
                <a:ea typeface="+mn-ea"/>
                <a:cs typeface="+mn-cs"/>
              </a:rPr>
              <a:t>(Put on a creepy voice)</a:t>
            </a:r>
            <a:endParaRPr lang="en-US" b="0" dirty="0">
              <a:effectLst/>
            </a:endParaRPr>
          </a:p>
          <a:p>
            <a:pPr rtl="0"/>
            <a:r>
              <a:rPr lang="en-US" sz="1200" b="0" i="0" u="none" strike="noStrike" kern="1200" dirty="0">
                <a:solidFill>
                  <a:schemeClr val="tx1"/>
                </a:solidFill>
                <a:effectLst/>
                <a:latin typeface="+mn-lt"/>
                <a:ea typeface="+mn-ea"/>
                <a:cs typeface="+mn-cs"/>
              </a:rPr>
              <a:t>"Hi Sarah! I know you from Roblox! Remember me? We played together!"</a:t>
            </a:r>
            <a:endParaRPr lang="en-US" b="0" dirty="0">
              <a:effectLst/>
            </a:endParaRPr>
          </a:p>
          <a:p>
            <a:pPr rtl="0"/>
            <a:r>
              <a:rPr lang="en-US" sz="1200" b="0" i="0" u="none" strike="noStrike" kern="1200" dirty="0">
                <a:solidFill>
                  <a:schemeClr val="tx1"/>
                </a:solidFill>
                <a:effectLst/>
                <a:latin typeface="+mn-lt"/>
                <a:ea typeface="+mn-ea"/>
                <a:cs typeface="+mn-cs"/>
              </a:rPr>
              <a:t>Sarah might think, "Oh! They do know me from the game!" and she might trust them!</a:t>
            </a:r>
            <a:endParaRPr lang="en-US" b="0" dirty="0">
              <a:effectLst/>
            </a:endParaRPr>
          </a:p>
          <a:p>
            <a:pPr rtl="0"/>
            <a:r>
              <a:rPr lang="en-US" sz="1200" b="0" i="0" u="none" strike="noStrike" kern="1200" dirty="0">
                <a:solidFill>
                  <a:schemeClr val="tx1"/>
                </a:solidFill>
                <a:effectLst/>
                <a:latin typeface="+mn-lt"/>
                <a:ea typeface="+mn-ea"/>
                <a:cs typeface="+mn-cs"/>
              </a:rPr>
              <a:t>But this stranger found her because she gave away ALL her puzzle pieces!</a:t>
            </a:r>
            <a:endParaRPr lang="en-US" b="0" dirty="0">
              <a:effectLst/>
            </a:endParaRPr>
          </a:p>
          <a:p>
            <a:pPr rtl="0"/>
            <a:r>
              <a:rPr lang="en-US" sz="1200" b="0" i="0" u="none" strike="noStrike" kern="1200" dirty="0">
                <a:solidFill>
                  <a:schemeClr val="tx1"/>
                </a:solidFill>
                <a:effectLst/>
                <a:latin typeface="+mn-lt"/>
                <a:ea typeface="+mn-ea"/>
                <a:cs typeface="+mn-cs"/>
              </a:rPr>
              <a:t>This is really, really dangerous!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So here's the Magic Question to ask yourself BEFORE you pick a username:</a:t>
            </a:r>
            <a:endParaRPr lang="en-US" b="0" dirty="0">
              <a:effectLst/>
            </a:endParaRPr>
          </a:p>
          <a:p>
            <a:pPr rtl="0"/>
            <a:r>
              <a:rPr lang="en-US" sz="1200" b="0" i="0" u="none" strike="noStrike" kern="1200" dirty="0">
                <a:solidFill>
                  <a:schemeClr val="tx1"/>
                </a:solidFill>
                <a:effectLst/>
                <a:latin typeface="+mn-lt"/>
                <a:ea typeface="+mn-ea"/>
                <a:cs typeface="+mn-cs"/>
              </a:rPr>
              <a:t>(Say this slowly and clearly)</a:t>
            </a:r>
            <a:endParaRPr lang="en-US" b="0" dirty="0">
              <a:effectLst/>
            </a:endParaRPr>
          </a:p>
          <a:p>
            <a:pPr rtl="0"/>
            <a:r>
              <a:rPr lang="en-US" sz="1200" b="0" i="0" u="none" strike="noStrike" kern="1200" dirty="0">
                <a:solidFill>
                  <a:schemeClr val="tx1"/>
                </a:solidFill>
                <a:effectLst/>
                <a:latin typeface="+mn-lt"/>
                <a:ea typeface="+mn-ea"/>
                <a:cs typeface="+mn-cs"/>
              </a:rPr>
              <a:t>"If I wore this on a T-shirt and walked through my town, would I feel safe?"</a:t>
            </a:r>
            <a:endParaRPr lang="en-US" b="0" dirty="0">
              <a:effectLst/>
            </a:endParaRPr>
          </a:p>
          <a:p>
            <a:pPr rtl="0"/>
            <a:r>
              <a:rPr lang="en-US" sz="1200" b="0" i="0" u="none" strike="noStrike" kern="1200" dirty="0">
                <a:solidFill>
                  <a:schemeClr val="tx1"/>
                </a:solidFill>
                <a:effectLst/>
                <a:latin typeface="+mn-lt"/>
                <a:ea typeface="+mn-ea"/>
                <a:cs typeface="+mn-cs"/>
              </a:rPr>
              <a:t>Let's practice with that question:</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Username: "</a:t>
            </a:r>
            <a:r>
              <a:rPr lang="en-US" sz="1200" b="0" i="0" u="none" strike="noStrike" kern="1200" dirty="0" err="1">
                <a:solidFill>
                  <a:schemeClr val="tx1"/>
                </a:solidFill>
                <a:effectLst/>
                <a:latin typeface="+mn-lt"/>
                <a:ea typeface="+mn-ea"/>
                <a:cs typeface="+mn-cs"/>
              </a:rPr>
              <a:t>SuperSonic</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If I wore a T-shirt that said "</a:t>
            </a:r>
            <a:r>
              <a:rPr lang="en-US" sz="1200" b="0" i="0" u="none" strike="noStrike" kern="1200" dirty="0" err="1">
                <a:solidFill>
                  <a:schemeClr val="tx1"/>
                </a:solidFill>
                <a:effectLst/>
                <a:latin typeface="+mn-lt"/>
                <a:ea typeface="+mn-ea"/>
                <a:cs typeface="+mn-cs"/>
              </a:rPr>
              <a:t>SuperSonic</a:t>
            </a:r>
            <a:r>
              <a:rPr lang="en-US" sz="1200" b="0" i="0" u="none" strike="noStrike" kern="1200" dirty="0">
                <a:solidFill>
                  <a:schemeClr val="tx1"/>
                </a:solidFill>
                <a:effectLst/>
                <a:latin typeface="+mn-lt"/>
                <a:ea typeface="+mn-ea"/>
                <a:cs typeface="+mn-cs"/>
              </a:rPr>
              <a:t>" - would I feel safe?</a:t>
            </a:r>
            <a:endParaRPr lang="en-US" b="0" dirty="0">
              <a:effectLst/>
            </a:endParaRPr>
          </a:p>
          <a:p>
            <a:pPr rtl="0"/>
            <a:r>
              <a:rPr lang="en-US" sz="1200" b="0" i="0" u="none" strike="noStrike" kern="1200" dirty="0">
                <a:solidFill>
                  <a:schemeClr val="tx1"/>
                </a:solidFill>
                <a:effectLst/>
                <a:latin typeface="+mn-lt"/>
                <a:ea typeface="+mn-ea"/>
                <a:cs typeface="+mn-cs"/>
              </a:rPr>
              <a:t>(Yes!)</a:t>
            </a:r>
            <a:endParaRPr lang="en-US" b="0" dirty="0">
              <a:effectLst/>
            </a:endParaRPr>
          </a:p>
          <a:p>
            <a:pPr rtl="0"/>
            <a:r>
              <a:rPr lang="en-US" sz="1200" b="0" i="0" u="none" strike="noStrike" kern="1200" dirty="0">
                <a:solidFill>
                  <a:schemeClr val="tx1"/>
                </a:solidFill>
                <a:effectLst/>
                <a:latin typeface="+mn-lt"/>
                <a:ea typeface="+mn-ea"/>
                <a:cs typeface="+mn-cs"/>
              </a:rPr>
              <a:t>Yes! It's just a fun nickname! Nobody knows who I really am!</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Username: "Emily_Age9_London"</a:t>
            </a:r>
            <a:endParaRPr lang="en-US" b="0" dirty="0">
              <a:effectLst/>
            </a:endParaRPr>
          </a:p>
          <a:p>
            <a:pPr rtl="0"/>
            <a:r>
              <a:rPr lang="en-US" sz="1200" b="0" i="0" u="none" strike="noStrike" kern="1200" dirty="0">
                <a:solidFill>
                  <a:schemeClr val="tx1"/>
                </a:solidFill>
                <a:effectLst/>
                <a:latin typeface="+mn-lt"/>
                <a:ea typeface="+mn-ea"/>
                <a:cs typeface="+mn-cs"/>
              </a:rPr>
              <a:t>If I wore a T-shirt that said "Emily, Age 9, London" - would I feel safe?</a:t>
            </a:r>
            <a:endParaRPr lang="en-US" b="0" dirty="0">
              <a:effectLst/>
            </a:endParaRPr>
          </a:p>
          <a:p>
            <a:pPr rtl="0"/>
            <a:r>
              <a:rPr lang="en-US" sz="1200" b="0" i="0" u="none" strike="noStrike" kern="1200" dirty="0">
                <a:solidFill>
                  <a:schemeClr val="tx1"/>
                </a:solidFill>
                <a:effectLst/>
                <a:latin typeface="+mn-lt"/>
                <a:ea typeface="+mn-ea"/>
                <a:cs typeface="+mn-cs"/>
              </a:rPr>
              <a:t>(No!)</a:t>
            </a:r>
            <a:endParaRPr lang="en-US" b="0" dirty="0">
              <a:effectLst/>
            </a:endParaRPr>
          </a:p>
          <a:p>
            <a:pPr rtl="0"/>
            <a:r>
              <a:rPr lang="en-US" sz="1200" b="0" i="0" u="none" strike="noStrike" kern="1200" dirty="0">
                <a:solidFill>
                  <a:schemeClr val="tx1"/>
                </a:solidFill>
                <a:effectLst/>
                <a:latin typeface="+mn-lt"/>
                <a:ea typeface="+mn-ea"/>
                <a:cs typeface="+mn-cs"/>
              </a:rPr>
              <a:t>NO! I've just told everyone my name, my age, and where I live!</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Username: "DragonMaster2024"</a:t>
            </a:r>
            <a:endParaRPr lang="en-US" b="0" dirty="0">
              <a:effectLst/>
            </a:endParaRPr>
          </a:p>
          <a:p>
            <a:pPr rtl="0"/>
            <a:r>
              <a:rPr lang="en-US" sz="1200" b="0" i="0" u="none" strike="noStrike" kern="1200" dirty="0">
                <a:solidFill>
                  <a:schemeClr val="tx1"/>
                </a:solidFill>
                <a:effectLst/>
                <a:latin typeface="+mn-lt"/>
                <a:ea typeface="+mn-ea"/>
                <a:cs typeface="+mn-cs"/>
              </a:rPr>
              <a:t>T-shirt test: Would I feel safe?</a:t>
            </a:r>
            <a:endParaRPr lang="en-US" b="0" dirty="0">
              <a:effectLst/>
            </a:endParaRPr>
          </a:p>
          <a:p>
            <a:pPr rtl="0"/>
            <a:r>
              <a:rPr lang="en-US" sz="1200" b="0" i="0" u="none" strike="noStrike" kern="1200" dirty="0">
                <a:solidFill>
                  <a:schemeClr val="tx1"/>
                </a:solidFill>
                <a:effectLst/>
                <a:latin typeface="+mn-lt"/>
                <a:ea typeface="+mn-ea"/>
                <a:cs typeface="+mn-cs"/>
              </a:rPr>
              <a:t>(Yes!)</a:t>
            </a:r>
            <a:endParaRPr lang="en-US" b="0" dirty="0">
              <a:effectLst/>
            </a:endParaRPr>
          </a:p>
          <a:p>
            <a:pPr rtl="0"/>
            <a:r>
              <a:rPr lang="en-US" sz="1200" b="0" i="0" u="none" strike="noStrike" kern="1200" dirty="0">
                <a:solidFill>
                  <a:schemeClr val="tx1"/>
                </a:solidFill>
                <a:effectLst/>
                <a:latin typeface="+mn-lt"/>
                <a:ea typeface="+mn-ea"/>
                <a:cs typeface="+mn-cs"/>
              </a:rPr>
              <a:t>Yes! It's creative and fun, but it doesn't reveal who I really am!</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Username: "</a:t>
            </a:r>
            <a:r>
              <a:rPr lang="en-US" sz="1200" b="0" i="0" u="none" strike="noStrike" kern="1200" dirty="0" err="1">
                <a:solidFill>
                  <a:schemeClr val="tx1"/>
                </a:solidFill>
                <a:effectLst/>
                <a:latin typeface="+mn-lt"/>
                <a:ea typeface="+mn-ea"/>
                <a:cs typeface="+mn-cs"/>
              </a:rPr>
              <a:t>Charlie_OakStreet</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T-shirt test: Would I feel safe?</a:t>
            </a:r>
            <a:endParaRPr lang="en-US" b="0" dirty="0">
              <a:effectLst/>
            </a:endParaRPr>
          </a:p>
          <a:p>
            <a:pPr rtl="0"/>
            <a:r>
              <a:rPr lang="en-US" sz="1200" b="0" i="0" u="none" strike="noStrike" kern="1200" dirty="0">
                <a:solidFill>
                  <a:schemeClr val="tx1"/>
                </a:solidFill>
                <a:effectLst/>
                <a:latin typeface="+mn-lt"/>
                <a:ea typeface="+mn-ea"/>
                <a:cs typeface="+mn-cs"/>
              </a:rPr>
              <a:t>(No!)</a:t>
            </a:r>
            <a:endParaRPr lang="en-US" b="0" dirty="0">
              <a:effectLst/>
            </a:endParaRPr>
          </a:p>
          <a:p>
            <a:pPr rtl="0"/>
            <a:r>
              <a:rPr lang="en-US" sz="1200" b="0" i="0" u="none" strike="noStrike" kern="1200" dirty="0">
                <a:solidFill>
                  <a:schemeClr val="tx1"/>
                </a:solidFill>
                <a:effectLst/>
                <a:latin typeface="+mn-lt"/>
                <a:ea typeface="+mn-ea"/>
                <a:cs typeface="+mn-cs"/>
              </a:rPr>
              <a:t>NO! I've given away my name AND my street! Dangerous!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You're all brilliant at this!</a:t>
            </a:r>
            <a:endParaRPr lang="en-US" b="0" dirty="0">
              <a:effectLst/>
            </a:endParaRPr>
          </a:p>
          <a:p>
            <a:br>
              <a:rPr lang="en-US" b="0" dirty="0">
                <a:effectLst/>
              </a:rPr>
            </a:br>
            <a:endParaRPr lang="en-US" b="0" dirty="0">
              <a:effectLst/>
            </a:endParaRPr>
          </a:p>
          <a:p>
            <a:pPr rtl="0"/>
            <a:r>
              <a:rPr lang="en-US" sz="1200" b="1" i="0" u="none" strike="noStrike" kern="1200" dirty="0">
                <a:solidFill>
                  <a:schemeClr val="tx1"/>
                </a:solidFill>
                <a:effectLst/>
                <a:latin typeface="+mn-lt"/>
                <a:ea typeface="+mn-ea"/>
                <a:cs typeface="+mn-cs"/>
              </a:rPr>
              <a:t>The RULE for Usernames:</a:t>
            </a:r>
            <a:endParaRPr lang="en-US" b="1" dirty="0">
              <a:effectLst/>
            </a:endParaRPr>
          </a:p>
          <a:p>
            <a:pPr rtl="0"/>
            <a:r>
              <a:rPr lang="en-US" sz="1200" b="0" i="0" u="none" strike="noStrike" kern="1200" dirty="0">
                <a:solidFill>
                  <a:schemeClr val="tx1"/>
                </a:solidFill>
                <a:effectLst/>
                <a:latin typeface="+mn-lt"/>
                <a:ea typeface="+mn-ea"/>
                <a:cs typeface="+mn-cs"/>
              </a:rPr>
              <a:t>Your username should be:</a:t>
            </a:r>
            <a:endParaRPr lang="en-US" b="0" dirty="0">
              <a:effectLst/>
            </a:endParaRPr>
          </a:p>
          <a:p>
            <a:pPr rtl="0"/>
            <a:r>
              <a:rPr lang="en-US" sz="1200" b="0" i="0" u="none" strike="noStrike" kern="1200" dirty="0">
                <a:solidFill>
                  <a:schemeClr val="tx1"/>
                </a:solidFill>
                <a:effectLst/>
                <a:latin typeface="+mn-lt"/>
                <a:ea typeface="+mn-ea"/>
                <a:cs typeface="+mn-cs"/>
              </a:rPr>
              <a:t>✓ Fun and creative</a:t>
            </a:r>
            <a:endParaRPr lang="en-US" b="0" dirty="0">
              <a:effectLst/>
            </a:endParaRPr>
          </a:p>
          <a:p>
            <a:pPr rtl="0"/>
            <a:r>
              <a:rPr lang="en-US" sz="1200" b="0" i="0" u="none" strike="noStrike" kern="1200" dirty="0">
                <a:solidFill>
                  <a:schemeClr val="tx1"/>
                </a:solidFill>
                <a:effectLst/>
                <a:latin typeface="+mn-lt"/>
                <a:ea typeface="+mn-ea"/>
                <a:cs typeface="+mn-cs"/>
              </a:rPr>
              <a:t>✓ Something that represents your interests (gaming, animals, colors, favorite things)</a:t>
            </a:r>
            <a:endParaRPr lang="en-US" b="0" dirty="0">
              <a:effectLst/>
            </a:endParaRPr>
          </a:p>
          <a:p>
            <a:pPr rtl="0"/>
            <a:r>
              <a:rPr lang="en-US" sz="1200" b="0" i="0" u="none" strike="noStrike" kern="1200" dirty="0">
                <a:solidFill>
                  <a:schemeClr val="tx1"/>
                </a:solidFill>
                <a:effectLst/>
                <a:latin typeface="+mn-lt"/>
                <a:ea typeface="+mn-ea"/>
                <a:cs typeface="+mn-cs"/>
              </a:rPr>
              <a:t>✓ Easy for you to remember</a:t>
            </a:r>
            <a:endParaRPr lang="en-US" b="0" dirty="0">
              <a:effectLst/>
            </a:endParaRPr>
          </a:p>
          <a:p>
            <a:pPr rtl="0"/>
            <a:r>
              <a:rPr lang="en-US" sz="1200" b="0" i="0" u="none" strike="noStrike" kern="1200" dirty="0">
                <a:solidFill>
                  <a:schemeClr val="tx1"/>
                </a:solidFill>
                <a:effectLst/>
                <a:latin typeface="+mn-lt"/>
                <a:ea typeface="+mn-ea"/>
                <a:cs typeface="+mn-cs"/>
              </a:rPr>
              <a:t>✗ NEVER your real name</a:t>
            </a:r>
            <a:endParaRPr lang="en-US" b="0" dirty="0">
              <a:effectLst/>
            </a:endParaRPr>
          </a:p>
          <a:p>
            <a:pPr rtl="0"/>
            <a:r>
              <a:rPr lang="en-US" sz="1200" b="0" i="0" u="none" strike="noStrike" kern="1200" dirty="0">
                <a:solidFill>
                  <a:schemeClr val="tx1"/>
                </a:solidFill>
                <a:effectLst/>
                <a:latin typeface="+mn-lt"/>
                <a:ea typeface="+mn-ea"/>
                <a:cs typeface="+mn-cs"/>
              </a:rPr>
              <a:t>✗ NEVER your age or birthday</a:t>
            </a:r>
            <a:endParaRPr lang="en-US" b="0" dirty="0">
              <a:effectLst/>
            </a:endParaRPr>
          </a:p>
          <a:p>
            <a:pPr rtl="0"/>
            <a:r>
              <a:rPr lang="en-US" sz="1200" b="0" i="0" u="none" strike="noStrike" kern="1200" dirty="0">
                <a:solidFill>
                  <a:schemeClr val="tx1"/>
                </a:solidFill>
                <a:effectLst/>
                <a:latin typeface="+mn-lt"/>
                <a:ea typeface="+mn-ea"/>
                <a:cs typeface="+mn-cs"/>
              </a:rPr>
              <a:t>✗ NEVER your location or school</a:t>
            </a:r>
            <a:endParaRPr lang="en-US" b="0" dirty="0">
              <a:effectLst/>
            </a:endParaRPr>
          </a:p>
          <a:p>
            <a:pPr rtl="0"/>
            <a:r>
              <a:rPr lang="en-US" sz="1200" b="0" i="0" u="none" strike="noStrike" kern="1200" dirty="0">
                <a:solidFill>
                  <a:schemeClr val="tx1"/>
                </a:solidFill>
                <a:effectLst/>
                <a:latin typeface="+mn-lt"/>
                <a:ea typeface="+mn-ea"/>
                <a:cs typeface="+mn-cs"/>
              </a:rPr>
              <a:t>✗ NEVER anything that gives away puzzle pieces!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5B8FC9E3-F4BA-4F00-9EBC-85FF6DFA200F}" type="slidenum">
              <a:rPr lang="en-US" smtClean="0"/>
              <a:t>11</a:t>
            </a:fld>
            <a:endParaRPr lang="en-US"/>
          </a:p>
        </p:txBody>
      </p:sp>
    </p:spTree>
    <p:extLst>
      <p:ext uri="{BB962C8B-B14F-4D97-AF65-F5344CB8AC3E}">
        <p14:creationId xmlns:p14="http://schemas.microsoft.com/office/powerpoint/2010/main" val="96924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Quick activity:</a:t>
            </a:r>
            <a:endParaRPr lang="en-US" b="0" dirty="0">
              <a:effectLst/>
            </a:endParaRPr>
          </a:p>
          <a:p>
            <a:pPr rtl="0"/>
            <a:r>
              <a:rPr lang="en-US" sz="1200" b="0" i="0" u="none" strike="noStrike" kern="1200" dirty="0">
                <a:solidFill>
                  <a:schemeClr val="tx1"/>
                </a:solidFill>
                <a:effectLst/>
                <a:latin typeface="+mn-lt"/>
                <a:ea typeface="+mn-ea"/>
                <a:cs typeface="+mn-cs"/>
              </a:rPr>
              <a:t>Turn to the person next to you. Take 30 seconds to think of a SAFE username for a game - one that doesn't give away any puzzle pieces!</a:t>
            </a:r>
            <a:endParaRPr lang="en-US" b="0" dirty="0">
              <a:effectLst/>
            </a:endParaRPr>
          </a:p>
          <a:p>
            <a:pPr rtl="0"/>
            <a:r>
              <a:rPr lang="en-US" sz="1200" b="0" i="0" u="none" strike="noStrike" kern="1200" dirty="0">
                <a:solidFill>
                  <a:schemeClr val="tx1"/>
                </a:solidFill>
                <a:effectLst/>
                <a:latin typeface="+mn-lt"/>
                <a:ea typeface="+mn-ea"/>
                <a:cs typeface="+mn-cs"/>
              </a:rPr>
              <a:t>Then share it with your partner and see if they think it's safe!</a:t>
            </a:r>
            <a:endParaRPr lang="en-US" b="0" dirty="0">
              <a:effectLst/>
            </a:endParaRPr>
          </a:p>
          <a:p>
            <a:pPr rtl="0"/>
            <a:r>
              <a:rPr lang="en-US" sz="1200" b="0" i="0" u="none" strike="noStrike" kern="1200" dirty="0">
                <a:solidFill>
                  <a:schemeClr val="tx1"/>
                </a:solidFill>
                <a:effectLst/>
                <a:latin typeface="+mn-lt"/>
                <a:ea typeface="+mn-ea"/>
                <a:cs typeface="+mn-cs"/>
              </a:rPr>
              <a:t>(Give students 45 seconds - walk around and listen)</a:t>
            </a:r>
            <a:endParaRPr lang="en-US" b="0" dirty="0">
              <a:effectLst/>
            </a:endParaRPr>
          </a:p>
          <a:p>
            <a:pPr rtl="0"/>
            <a:r>
              <a:rPr lang="en-US" sz="1200" b="0" i="0" u="none" strike="noStrike" kern="1200" dirty="0">
                <a:solidFill>
                  <a:schemeClr val="tx1"/>
                </a:solidFill>
                <a:effectLst/>
                <a:latin typeface="+mn-lt"/>
                <a:ea typeface="+mn-ea"/>
                <a:cs typeface="+mn-cs"/>
              </a:rPr>
              <a:t>(After time's up) Right! Who wants to share their safe username with the class?</a:t>
            </a:r>
            <a:endParaRPr lang="en-US" b="0" dirty="0">
              <a:effectLst/>
            </a:endParaRPr>
          </a:p>
          <a:p>
            <a:pPr rtl="0"/>
            <a:r>
              <a:rPr lang="en-US" sz="1200" b="0" i="0" u="none" strike="noStrike" kern="1200" dirty="0">
                <a:solidFill>
                  <a:schemeClr val="tx1"/>
                </a:solidFill>
                <a:effectLst/>
                <a:latin typeface="+mn-lt"/>
                <a:ea typeface="+mn-ea"/>
                <a:cs typeface="+mn-cs"/>
              </a:rPr>
              <a:t>(Take 3-4 examples - praise good choices, gently correct unsafe ones)</a:t>
            </a:r>
            <a:endParaRPr lang="en-US" b="0" dirty="0">
              <a:effectLst/>
            </a:endParaRPr>
          </a:p>
          <a:p>
            <a:pPr rtl="0"/>
            <a:r>
              <a:rPr lang="en-US" sz="1200" b="0" i="0" u="none" strike="noStrike" kern="1200" dirty="0">
                <a:solidFill>
                  <a:schemeClr val="tx1"/>
                </a:solidFill>
                <a:effectLst/>
                <a:latin typeface="+mn-lt"/>
                <a:ea typeface="+mn-ea"/>
                <a:cs typeface="+mn-cs"/>
              </a:rPr>
              <a:t>Brilliant! You're all thinking like internet safety experts now!</a:t>
            </a:r>
            <a:endParaRPr lang="en-US" b="0" dirty="0">
              <a:effectLst/>
            </a:endParaRPr>
          </a:p>
          <a:p>
            <a:pPr rtl="0"/>
            <a:r>
              <a:rPr lang="en-US" sz="1200" b="0" i="0" u="none" strike="noStrike" kern="1200" dirty="0">
                <a:solidFill>
                  <a:schemeClr val="tx1"/>
                </a:solidFill>
                <a:effectLst/>
                <a:latin typeface="+mn-lt"/>
                <a:ea typeface="+mn-ea"/>
                <a:cs typeface="+mn-cs"/>
              </a:rPr>
              <a:t>You know how to pick usernames that are fun BUT safe!"</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TRANSITION CUE: "Now let's test your skills with a quiz! Can you spot the Safe T-Shirts from the Dangerous ones?"</a:t>
            </a:r>
            <a:endParaRPr lang="en-US" b="0" dirty="0">
              <a:effectLst/>
            </a:endParaRPr>
          </a:p>
          <a:p>
            <a:pPr rtl="0"/>
            <a:r>
              <a:rPr lang="en-US" sz="1200" b="0" i="0" u="none" strike="noStrike" kern="1200" dirty="0">
                <a:solidFill>
                  <a:schemeClr val="tx1"/>
                </a:solidFill>
                <a:effectLst/>
                <a:latin typeface="+mn-lt"/>
                <a:ea typeface="+mn-ea"/>
                <a:cs typeface="+mn-cs"/>
              </a:rPr>
              <a:t>(Click to next slide)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5B8FC9E3-F4BA-4F00-9EBC-85FF6DFA200F}" type="slidenum">
              <a:rPr lang="en-US" smtClean="0"/>
              <a:t>12</a:t>
            </a:fld>
            <a:endParaRPr lang="en-US"/>
          </a:p>
        </p:txBody>
      </p:sp>
    </p:spTree>
    <p:extLst>
      <p:ext uri="{BB962C8B-B14F-4D97-AF65-F5344CB8AC3E}">
        <p14:creationId xmlns:p14="http://schemas.microsoft.com/office/powerpoint/2010/main" val="3884155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Alright everyone! Quiz time! This is where we test if you really understand the difference between SAFE information (that can go on your T-shirt) and PRIVATE information (that stays hidden in your secret pocket)!</a:t>
            </a:r>
            <a:endParaRPr lang="en-US" b="0" dirty="0">
              <a:effectLst/>
            </a:endParaRPr>
          </a:p>
          <a:p>
            <a:pPr rtl="0"/>
            <a:r>
              <a:rPr lang="en-US" sz="1200" b="0" i="0" u="none" strike="noStrike" kern="1200" dirty="0">
                <a:solidFill>
                  <a:schemeClr val="tx1"/>
                </a:solidFill>
                <a:effectLst/>
                <a:latin typeface="+mn-lt"/>
                <a:ea typeface="+mn-ea"/>
                <a:cs typeface="+mn-cs"/>
              </a:rPr>
              <a:t>Here's how this works:</a:t>
            </a:r>
            <a:endParaRPr lang="en-US" b="0" dirty="0">
              <a:effectLst/>
            </a:endParaRPr>
          </a:p>
          <a:p>
            <a:pPr rtl="0"/>
            <a:r>
              <a:rPr lang="en-US" sz="1200" b="0" i="0" u="none" strike="noStrike" kern="1200" dirty="0">
                <a:solidFill>
                  <a:schemeClr val="tx1"/>
                </a:solidFill>
                <a:effectLst/>
                <a:latin typeface="+mn-lt"/>
                <a:ea typeface="+mn-ea"/>
                <a:cs typeface="+mn-cs"/>
              </a:rPr>
              <a:t>I'm going to read out a piece of information or a username.</a:t>
            </a:r>
            <a:endParaRPr lang="en-US" b="0" dirty="0">
              <a:effectLst/>
            </a:endParaRPr>
          </a:p>
          <a:p>
            <a:pPr rtl="0"/>
            <a:r>
              <a:rPr lang="en-US" sz="1200" b="0" i="0" u="none" strike="noStrike" kern="1200" dirty="0">
                <a:solidFill>
                  <a:schemeClr val="tx1"/>
                </a:solidFill>
                <a:effectLst/>
                <a:latin typeface="+mn-lt"/>
                <a:ea typeface="+mn-ea"/>
                <a:cs typeface="+mn-cs"/>
              </a:rPr>
              <a:t>If it's SAFE - meaning you could wear it on a T-shirt in a busy park and feel completely safe - give me a THUMBS UP!</a:t>
            </a:r>
            <a:endParaRPr lang="en-US" b="0" dirty="0">
              <a:effectLst/>
            </a:endParaRPr>
          </a:p>
          <a:p>
            <a:pPr rtl="0"/>
            <a:r>
              <a:rPr lang="en-US" sz="1200" b="0" i="0" u="none" strike="noStrike" kern="1200" dirty="0">
                <a:solidFill>
                  <a:schemeClr val="tx1"/>
                </a:solidFill>
                <a:effectLst/>
                <a:latin typeface="+mn-lt"/>
                <a:ea typeface="+mn-ea"/>
                <a:cs typeface="+mn-cs"/>
              </a:rPr>
              <a:t>If it's UNSAFE - meaning it gives away puzzle pieces and should stay hidden in your secret pocket - give me a THUMBS DOWN!</a:t>
            </a:r>
            <a:endParaRPr lang="en-US" b="0" dirty="0">
              <a:effectLst/>
            </a:endParaRPr>
          </a:p>
          <a:p>
            <a:pPr rtl="0"/>
            <a:r>
              <a:rPr lang="en-US" sz="1200" b="0" i="0" u="none" strike="noStrike" kern="1200" dirty="0">
                <a:solidFill>
                  <a:schemeClr val="tx1"/>
                </a:solidFill>
                <a:effectLst/>
                <a:latin typeface="+mn-lt"/>
                <a:ea typeface="+mn-ea"/>
                <a:cs typeface="+mn-cs"/>
              </a:rPr>
              <a:t>Everyone understand? Thumbs ready?</a:t>
            </a:r>
            <a:endParaRPr lang="en-US" b="0" dirty="0">
              <a:effectLst/>
            </a:endParaRPr>
          </a:p>
          <a:p>
            <a:pPr rtl="0"/>
            <a:r>
              <a:rPr lang="en-US" sz="1200" b="0" i="0" u="none" strike="noStrike" kern="1200" dirty="0">
                <a:solidFill>
                  <a:schemeClr val="tx1"/>
                </a:solidFill>
                <a:effectLst/>
                <a:latin typeface="+mn-lt"/>
                <a:ea typeface="+mn-ea"/>
                <a:cs typeface="+mn-cs"/>
              </a:rPr>
              <a:t>Let's go!</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QUESTION 1: "I like playing football"</a:t>
            </a:r>
            <a:endParaRPr lang="en-US" b="0" dirty="0">
              <a:effectLst/>
            </a:endParaRPr>
          </a:p>
          <a:p>
            <a:pPr rtl="0"/>
            <a:r>
              <a:rPr lang="en-US" sz="1200" b="0" i="0" u="none" strike="noStrike" kern="1200" dirty="0">
                <a:solidFill>
                  <a:schemeClr val="tx1"/>
                </a:solidFill>
                <a:effectLst/>
                <a:latin typeface="+mn-lt"/>
                <a:ea typeface="+mn-ea"/>
                <a:cs typeface="+mn-cs"/>
              </a:rPr>
              <a:t>Imagine this is written on your T-shirt. You're walking through the park wearing a shirt that says "I like playing football."</a:t>
            </a:r>
            <a:endParaRPr lang="en-US" b="0" dirty="0">
              <a:effectLst/>
            </a:endParaRPr>
          </a:p>
          <a:p>
            <a:pPr rtl="0"/>
            <a:r>
              <a:rPr lang="en-US" sz="1200" b="0" i="0" u="none" strike="noStrike" kern="1200" dirty="0">
                <a:solidFill>
                  <a:schemeClr val="tx1"/>
                </a:solidFill>
                <a:effectLst/>
                <a:latin typeface="+mn-lt"/>
                <a:ea typeface="+mn-ea"/>
                <a:cs typeface="+mn-cs"/>
              </a:rPr>
              <a:t>Thumbs up if it's SAFE. Thumbs down if it's UNSAFE.</a:t>
            </a:r>
            <a:endParaRPr lang="en-US" b="0" dirty="0">
              <a:effectLst/>
            </a:endParaRPr>
          </a:p>
          <a:p>
            <a:pPr rtl="0"/>
            <a:r>
              <a:rPr lang="en-US" sz="1200" b="0" i="0" u="none" strike="noStrike" kern="1200" dirty="0">
                <a:solidFill>
                  <a:schemeClr val="tx1"/>
                </a:solidFill>
                <a:effectLst/>
                <a:latin typeface="+mn-lt"/>
                <a:ea typeface="+mn-ea"/>
                <a:cs typeface="+mn-cs"/>
              </a:rPr>
              <a:t>(Wait for thumbs - should be UP)</a:t>
            </a:r>
            <a:endParaRPr lang="en-US" b="0" dirty="0">
              <a:effectLst/>
            </a:endParaRPr>
          </a:p>
          <a:p>
            <a:pPr rtl="0"/>
            <a:r>
              <a:rPr lang="en-US" sz="1200" b="0" i="0" u="none" strike="noStrike" kern="1200" dirty="0">
                <a:solidFill>
                  <a:schemeClr val="tx1"/>
                </a:solidFill>
                <a:effectLst/>
                <a:latin typeface="+mn-lt"/>
                <a:ea typeface="+mn-ea"/>
                <a:cs typeface="+mn-cs"/>
              </a:rPr>
              <a:t>THUMBS UP! That's SAFE!</a:t>
            </a:r>
            <a:endParaRPr lang="en-US" b="0" dirty="0">
              <a:effectLst/>
            </a:endParaRPr>
          </a:p>
          <a:p>
            <a:pPr rtl="0"/>
            <a:r>
              <a:rPr lang="en-US" sz="1200" b="0" i="0" u="none" strike="noStrike" kern="1200" dirty="0">
                <a:solidFill>
                  <a:schemeClr val="tx1"/>
                </a:solidFill>
                <a:effectLst/>
                <a:latin typeface="+mn-lt"/>
                <a:ea typeface="+mn-ea"/>
                <a:cs typeface="+mn-cs"/>
              </a:rPr>
              <a:t>Why is this safe? Let me ask you:</a:t>
            </a:r>
            <a:endParaRPr lang="en-US" b="0" dirty="0">
              <a:effectLst/>
            </a:endParaRPr>
          </a:p>
          <a:p>
            <a:pPr rtl="0"/>
            <a:r>
              <a:rPr lang="en-US" sz="1200" b="0" i="0" u="none" strike="noStrike" kern="1200" dirty="0">
                <a:solidFill>
                  <a:schemeClr val="tx1"/>
                </a:solidFill>
                <a:effectLst/>
                <a:latin typeface="+mn-lt"/>
                <a:ea typeface="+mn-ea"/>
                <a:cs typeface="+mn-cs"/>
              </a:rPr>
              <a:t>How many people in the UK like playing football?</a:t>
            </a:r>
            <a:endParaRPr lang="en-US" b="0" dirty="0">
              <a:effectLst/>
            </a:endParaRPr>
          </a:p>
          <a:p>
            <a:pPr rtl="0"/>
            <a:r>
              <a:rPr lang="en-US" sz="1200" b="0" i="0" u="none" strike="noStrike" kern="1200" dirty="0">
                <a:solidFill>
                  <a:schemeClr val="tx1"/>
                </a:solidFill>
                <a:effectLst/>
                <a:latin typeface="+mn-lt"/>
                <a:ea typeface="+mn-ea"/>
                <a:cs typeface="+mn-cs"/>
              </a:rPr>
              <a:t>(Millions!)</a:t>
            </a:r>
            <a:endParaRPr lang="en-US" b="0" dirty="0">
              <a:effectLst/>
            </a:endParaRPr>
          </a:p>
          <a:p>
            <a:pPr rtl="0"/>
            <a:r>
              <a:rPr lang="en-US" sz="1200" b="0" i="0" u="none" strike="noStrike" kern="1200" dirty="0">
                <a:solidFill>
                  <a:schemeClr val="tx1"/>
                </a:solidFill>
                <a:effectLst/>
                <a:latin typeface="+mn-lt"/>
                <a:ea typeface="+mn-ea"/>
                <a:cs typeface="+mn-cs"/>
              </a:rPr>
              <a:t>MILLIONS! Maybe tens of millions!</a:t>
            </a:r>
            <a:endParaRPr lang="en-US" b="0" dirty="0">
              <a:effectLst/>
            </a:endParaRPr>
          </a:p>
          <a:p>
            <a:pPr rtl="0"/>
            <a:r>
              <a:rPr lang="en-US" sz="1200" b="0" i="0" u="none" strike="noStrike" kern="1200" dirty="0">
                <a:solidFill>
                  <a:schemeClr val="tx1"/>
                </a:solidFill>
                <a:effectLst/>
                <a:latin typeface="+mn-lt"/>
                <a:ea typeface="+mn-ea"/>
                <a:cs typeface="+mn-cs"/>
              </a:rPr>
              <a:t>Can a stranger find YOU just by knowing you like football?</a:t>
            </a:r>
            <a:endParaRPr lang="en-US" b="0" dirty="0">
              <a:effectLst/>
            </a:endParaRPr>
          </a:p>
          <a:p>
            <a:pPr rtl="0"/>
            <a:r>
              <a:rPr lang="en-US" sz="1200" b="0" i="0" u="none" strike="noStrike" kern="1200" dirty="0">
                <a:solidFill>
                  <a:schemeClr val="tx1"/>
                </a:solidFill>
                <a:effectLst/>
                <a:latin typeface="+mn-lt"/>
                <a:ea typeface="+mn-ea"/>
                <a:cs typeface="+mn-cs"/>
              </a:rPr>
              <a:t>(No!)</a:t>
            </a:r>
            <a:endParaRPr lang="en-US" b="0" dirty="0">
              <a:effectLst/>
            </a:endParaRPr>
          </a:p>
          <a:p>
            <a:pPr rtl="0"/>
            <a:r>
              <a:rPr lang="en-US" sz="1200" b="0" i="0" u="none" strike="noStrike" kern="1200" dirty="0">
                <a:solidFill>
                  <a:schemeClr val="tx1"/>
                </a:solidFill>
                <a:effectLst/>
                <a:latin typeface="+mn-lt"/>
                <a:ea typeface="+mn-ea"/>
                <a:cs typeface="+mn-cs"/>
              </a:rPr>
              <a:t>Exactly! NO! Lots of people like football!</a:t>
            </a:r>
            <a:endParaRPr lang="en-US" b="0" dirty="0">
              <a:effectLst/>
            </a:endParaRPr>
          </a:p>
          <a:p>
            <a:pPr rtl="0"/>
            <a:r>
              <a:rPr lang="en-US" sz="1200" b="0" i="0" u="none" strike="noStrike" kern="1200" dirty="0">
                <a:solidFill>
                  <a:schemeClr val="tx1"/>
                </a:solidFill>
                <a:effectLst/>
                <a:latin typeface="+mn-lt"/>
                <a:ea typeface="+mn-ea"/>
                <a:cs typeface="+mn-cs"/>
              </a:rPr>
              <a:t>This doesn't give away any puzzle pieces about who you really are or where to find you!</a:t>
            </a:r>
            <a:endParaRPr lang="en-US" b="0" dirty="0">
              <a:effectLst/>
            </a:endParaRPr>
          </a:p>
          <a:p>
            <a:pPr rtl="0"/>
            <a:r>
              <a:rPr lang="en-US" sz="1200" b="0" i="0" u="none" strike="noStrike" kern="1200" dirty="0">
                <a:solidFill>
                  <a:schemeClr val="tx1"/>
                </a:solidFill>
                <a:effectLst/>
                <a:latin typeface="+mn-lt"/>
                <a:ea typeface="+mn-ea"/>
                <a:cs typeface="+mn-cs"/>
              </a:rPr>
              <a:t>This is totally fine to share!</a:t>
            </a:r>
            <a:endParaRPr lang="en-US" b="0" dirty="0">
              <a:effectLst/>
            </a:endParaRPr>
          </a:p>
          <a:p>
            <a:pPr rtl="0"/>
            <a:r>
              <a:rPr lang="en-US" sz="1200" b="0" i="0" u="none" strike="noStrike" kern="1200" dirty="0">
                <a:solidFill>
                  <a:schemeClr val="tx1"/>
                </a:solidFill>
                <a:effectLst/>
                <a:latin typeface="+mn-lt"/>
                <a:ea typeface="+mn-ea"/>
                <a:cs typeface="+mn-cs"/>
              </a:rPr>
              <a:t>You can tell people in games:</a:t>
            </a:r>
            <a:endParaRPr lang="en-US" b="0" dirty="0">
              <a:effectLst/>
            </a:endParaRPr>
          </a:p>
          <a:p>
            <a:pPr rtl="0"/>
            <a:r>
              <a:rPr lang="en-US" sz="1200" b="0" i="0" u="none" strike="noStrike" kern="1200" dirty="0">
                <a:solidFill>
                  <a:schemeClr val="tx1"/>
                </a:solidFill>
                <a:effectLst/>
                <a:latin typeface="+mn-lt"/>
                <a:ea typeface="+mn-ea"/>
                <a:cs typeface="+mn-cs"/>
              </a:rPr>
              <a:t>"I like football"</a:t>
            </a:r>
            <a:endParaRPr lang="en-US" b="0" dirty="0">
              <a:effectLst/>
            </a:endParaRPr>
          </a:p>
          <a:p>
            <a:pPr rtl="0"/>
            <a:r>
              <a:rPr lang="en-US" sz="1200" b="0" i="0" u="none" strike="noStrike" kern="1200" dirty="0">
                <a:solidFill>
                  <a:schemeClr val="tx1"/>
                </a:solidFill>
                <a:effectLst/>
                <a:latin typeface="+mn-lt"/>
                <a:ea typeface="+mn-ea"/>
                <a:cs typeface="+mn-cs"/>
              </a:rPr>
              <a:t>"I like drawing"</a:t>
            </a:r>
            <a:endParaRPr lang="en-US" b="0" dirty="0">
              <a:effectLst/>
            </a:endParaRPr>
          </a:p>
          <a:p>
            <a:pPr rtl="0"/>
            <a:r>
              <a:rPr lang="en-US" sz="1200" b="0" i="0" u="none" strike="noStrike" kern="1200" dirty="0">
                <a:solidFill>
                  <a:schemeClr val="tx1"/>
                </a:solidFill>
                <a:effectLst/>
                <a:latin typeface="+mn-lt"/>
                <a:ea typeface="+mn-ea"/>
                <a:cs typeface="+mn-cs"/>
              </a:rPr>
              <a:t>"I like pizza"</a:t>
            </a:r>
            <a:endParaRPr lang="en-US" b="0" dirty="0">
              <a:effectLst/>
            </a:endParaRPr>
          </a:p>
          <a:p>
            <a:pPr rtl="0"/>
            <a:r>
              <a:rPr lang="en-US" sz="1200" b="0" i="0" u="none" strike="noStrike" kern="1200" dirty="0">
                <a:solidFill>
                  <a:schemeClr val="tx1"/>
                </a:solidFill>
                <a:effectLst/>
                <a:latin typeface="+mn-lt"/>
                <a:ea typeface="+mn-ea"/>
                <a:cs typeface="+mn-cs"/>
              </a:rPr>
              <a:t>"I like reading"</a:t>
            </a:r>
            <a:endParaRPr lang="en-US" b="0" dirty="0">
              <a:effectLst/>
            </a:endParaRPr>
          </a:p>
          <a:p>
            <a:pPr rtl="0"/>
            <a:r>
              <a:rPr lang="en-US" sz="1200" b="0" i="0" u="none" strike="noStrike" kern="1200" dirty="0">
                <a:solidFill>
                  <a:schemeClr val="tx1"/>
                </a:solidFill>
                <a:effectLst/>
                <a:latin typeface="+mn-lt"/>
                <a:ea typeface="+mn-ea"/>
                <a:cs typeface="+mn-cs"/>
              </a:rPr>
              <a:t>These are general interests! They don't help strangers find you!</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QUESTION 2: "My name is Sarah and I live at 5 Main Street"</a:t>
            </a:r>
            <a:endParaRPr lang="en-US" b="0" dirty="0">
              <a:effectLst/>
            </a:endParaRPr>
          </a:p>
          <a:p>
            <a:pPr rtl="0"/>
            <a:r>
              <a:rPr lang="en-US" sz="1200" b="0" i="0" u="none" strike="noStrike" kern="1200" dirty="0">
                <a:solidFill>
                  <a:schemeClr val="tx1"/>
                </a:solidFill>
                <a:effectLst/>
                <a:latin typeface="+mn-lt"/>
                <a:ea typeface="+mn-ea"/>
                <a:cs typeface="+mn-cs"/>
              </a:rPr>
              <a:t>Imagine wearing a T-shirt that says: "My name is Sarah and I live at 5 Main Street."</a:t>
            </a:r>
            <a:endParaRPr lang="en-US" b="0" dirty="0">
              <a:effectLst/>
            </a:endParaRPr>
          </a:p>
          <a:p>
            <a:pPr rtl="0"/>
            <a:r>
              <a:rPr lang="en-US" sz="1200" b="0" i="0" u="none" strike="noStrike" kern="1200" dirty="0">
                <a:solidFill>
                  <a:schemeClr val="tx1"/>
                </a:solidFill>
                <a:effectLst/>
                <a:latin typeface="+mn-lt"/>
                <a:ea typeface="+mn-ea"/>
                <a:cs typeface="+mn-cs"/>
              </a:rPr>
              <a:t>Thumbs up if SAFE. Thumbs down if UNSAFE.</a:t>
            </a:r>
            <a:endParaRPr lang="en-US" b="0" dirty="0">
              <a:effectLst/>
            </a:endParaRPr>
          </a:p>
          <a:p>
            <a:pPr rtl="0"/>
            <a:r>
              <a:rPr lang="en-US" sz="1200" b="0" i="0" u="none" strike="noStrike" kern="1200" dirty="0">
                <a:solidFill>
                  <a:schemeClr val="tx1"/>
                </a:solidFill>
                <a:effectLst/>
                <a:latin typeface="+mn-lt"/>
                <a:ea typeface="+mn-ea"/>
                <a:cs typeface="+mn-cs"/>
              </a:rPr>
              <a:t>(Wait - should be DOWN)</a:t>
            </a:r>
            <a:endParaRPr lang="en-US" b="0" dirty="0">
              <a:effectLst/>
            </a:endParaRPr>
          </a:p>
          <a:p>
            <a:pPr rtl="0"/>
            <a:r>
              <a:rPr lang="en-US" sz="1200" b="0" i="0" u="none" strike="noStrike" kern="1200" dirty="0">
                <a:solidFill>
                  <a:schemeClr val="tx1"/>
                </a:solidFill>
                <a:effectLst/>
                <a:latin typeface="+mn-lt"/>
                <a:ea typeface="+mn-ea"/>
                <a:cs typeface="+mn-cs"/>
              </a:rPr>
              <a:t>BIG THUMBS DOWN! This is really UNSAFE!</a:t>
            </a:r>
            <a:endParaRPr lang="en-US" b="0" dirty="0">
              <a:effectLst/>
            </a:endParaRPr>
          </a:p>
          <a:p>
            <a:pPr rtl="0"/>
            <a:r>
              <a:rPr lang="en-US" sz="1200" b="0" i="0" u="none" strike="noStrike" kern="1200" dirty="0">
                <a:solidFill>
                  <a:schemeClr val="tx1"/>
                </a:solidFill>
                <a:effectLst/>
                <a:latin typeface="+mn-lt"/>
                <a:ea typeface="+mn-ea"/>
                <a:cs typeface="+mn-cs"/>
              </a:rPr>
              <a:t>Why? Let's break it down:</a:t>
            </a:r>
            <a:endParaRPr lang="en-US" b="0" dirty="0">
              <a:effectLst/>
            </a:endParaRPr>
          </a:p>
          <a:p>
            <a:pPr rtl="0"/>
            <a:r>
              <a:rPr lang="en-US" sz="1200" b="0" i="0" u="none" strike="noStrike" kern="1200" dirty="0">
                <a:solidFill>
                  <a:schemeClr val="tx1"/>
                </a:solidFill>
                <a:effectLst/>
                <a:latin typeface="+mn-lt"/>
                <a:ea typeface="+mn-ea"/>
                <a:cs typeface="+mn-cs"/>
              </a:rPr>
              <a:t>What puzzle pieces has this person given away?</a:t>
            </a:r>
            <a:endParaRPr lang="en-US" b="0" dirty="0">
              <a:effectLst/>
            </a:endParaRPr>
          </a:p>
          <a:p>
            <a:pPr rtl="0"/>
            <a:r>
              <a:rPr lang="en-US" sz="1200" b="0" i="0" u="none" strike="noStrike" kern="1200" dirty="0">
                <a:solidFill>
                  <a:schemeClr val="tx1"/>
                </a:solidFill>
                <a:effectLst/>
                <a:latin typeface="+mn-lt"/>
                <a:ea typeface="+mn-ea"/>
                <a:cs typeface="+mn-cs"/>
              </a:rPr>
              <a:t>(Wait for answers)</a:t>
            </a:r>
            <a:endParaRPr lang="en-US" b="0" dirty="0">
              <a:effectLst/>
            </a:endParaRPr>
          </a:p>
          <a:p>
            <a:pPr rtl="0"/>
            <a:r>
              <a:rPr lang="en-US" sz="1200" b="0" i="0" u="none" strike="noStrike" kern="1200" dirty="0">
                <a:solidFill>
                  <a:schemeClr val="tx1"/>
                </a:solidFill>
                <a:effectLst/>
                <a:latin typeface="+mn-lt"/>
                <a:ea typeface="+mn-ea"/>
                <a:cs typeface="+mn-cs"/>
              </a:rPr>
              <a:t>"My name is Sarah" = Puzzle piece number 1! Real name!</a:t>
            </a:r>
            <a:endParaRPr lang="en-US" b="0" dirty="0">
              <a:effectLst/>
            </a:endParaRPr>
          </a:p>
          <a:p>
            <a:pPr rtl="0"/>
            <a:r>
              <a:rPr lang="en-US" sz="1200" b="0" i="0" u="none" strike="noStrike" kern="1200" dirty="0">
                <a:solidFill>
                  <a:schemeClr val="tx1"/>
                </a:solidFill>
                <a:effectLst/>
                <a:latin typeface="+mn-lt"/>
                <a:ea typeface="+mn-ea"/>
                <a:cs typeface="+mn-cs"/>
              </a:rPr>
              <a:t>"I live at 5 Main Street" = Puzzle piece number 2! Full address!</a:t>
            </a:r>
            <a:endParaRPr lang="en-US" b="0" dirty="0">
              <a:effectLst/>
            </a:endParaRPr>
          </a:p>
          <a:p>
            <a:pPr rtl="0"/>
            <a:r>
              <a:rPr lang="en-US" sz="1200" b="0" i="0" u="none" strike="noStrike" kern="1200" dirty="0">
                <a:solidFill>
                  <a:schemeClr val="tx1"/>
                </a:solidFill>
                <a:effectLst/>
                <a:latin typeface="+mn-lt"/>
                <a:ea typeface="+mn-ea"/>
                <a:cs typeface="+mn-cs"/>
              </a:rPr>
              <a:t>If you walked around town wearing this T-shirt, what could happen?</a:t>
            </a:r>
            <a:endParaRPr lang="en-US" b="0" dirty="0">
              <a:effectLst/>
            </a:endParaRPr>
          </a:p>
          <a:p>
            <a:pPr rtl="0"/>
            <a:r>
              <a:rPr lang="en-US" sz="1200" b="0" i="0" u="none" strike="noStrike" kern="1200" dirty="0">
                <a:solidFill>
                  <a:schemeClr val="tx1"/>
                </a:solidFill>
                <a:effectLst/>
                <a:latin typeface="+mn-lt"/>
                <a:ea typeface="+mn-ea"/>
                <a:cs typeface="+mn-cs"/>
              </a:rPr>
              <a:t>(Wait for answers - 'Strangers could find your house!')</a:t>
            </a:r>
            <a:endParaRPr lang="en-US" b="0" dirty="0">
              <a:effectLst/>
            </a:endParaRPr>
          </a:p>
          <a:p>
            <a:pPr rtl="0"/>
            <a:r>
              <a:rPr lang="en-US" sz="1200" b="0" i="0" u="none" strike="noStrike" kern="1200" dirty="0">
                <a:solidFill>
                  <a:schemeClr val="tx1"/>
                </a:solidFill>
                <a:effectLst/>
                <a:latin typeface="+mn-lt"/>
                <a:ea typeface="+mn-ea"/>
                <a:cs typeface="+mn-cs"/>
              </a:rPr>
              <a:t>EXACTLY! A stranger could literally go to 5 Main Street and knock on the door looking for Sarah!</a:t>
            </a:r>
            <a:endParaRPr lang="en-US" b="0" dirty="0">
              <a:effectLst/>
            </a:endParaRPr>
          </a:p>
          <a:p>
            <a:pPr rtl="0"/>
            <a:r>
              <a:rPr lang="en-US" sz="1200" b="0" i="0" u="none" strike="noStrike" kern="1200" dirty="0">
                <a:solidFill>
                  <a:schemeClr val="tx1"/>
                </a:solidFill>
                <a:effectLst/>
                <a:latin typeface="+mn-lt"/>
                <a:ea typeface="+mn-ea"/>
                <a:cs typeface="+mn-cs"/>
              </a:rPr>
              <a:t>They could wait outside! They could pretend to be a friend! Really dangerous!</a:t>
            </a:r>
            <a:endParaRPr lang="en-US" b="0" dirty="0">
              <a:effectLst/>
            </a:endParaRPr>
          </a:p>
          <a:p>
            <a:pPr rtl="0"/>
            <a:r>
              <a:rPr lang="en-US" sz="1200" b="0" i="0" u="none" strike="noStrike" kern="1200" dirty="0">
                <a:solidFill>
                  <a:schemeClr val="tx1"/>
                </a:solidFill>
                <a:effectLst/>
                <a:latin typeface="+mn-lt"/>
                <a:ea typeface="+mn-ea"/>
                <a:cs typeface="+mn-cs"/>
              </a:rPr>
              <a:t>NEVER put your address on your T-shirt!</a:t>
            </a:r>
            <a:endParaRPr lang="en-US" b="0" dirty="0">
              <a:effectLst/>
            </a:endParaRPr>
          </a:p>
          <a:p>
            <a:pPr rtl="0"/>
            <a:r>
              <a:rPr lang="en-US" sz="1200" b="0" i="0" u="none" strike="noStrike" kern="1200" dirty="0">
                <a:solidFill>
                  <a:schemeClr val="tx1"/>
                </a:solidFill>
                <a:effectLst/>
                <a:latin typeface="+mn-lt"/>
                <a:ea typeface="+mn-ea"/>
                <a:cs typeface="+mn-cs"/>
              </a:rPr>
              <a:t> NEVER tell anyone online your address!</a:t>
            </a:r>
            <a:endParaRPr lang="en-US" b="0" dirty="0">
              <a:effectLst/>
            </a:endParaRPr>
          </a:p>
          <a:p>
            <a:pPr rtl="0"/>
            <a:r>
              <a:rPr lang="en-US" sz="1200" b="0" i="0" u="none" strike="noStrike" kern="1200" dirty="0">
                <a:solidFill>
                  <a:schemeClr val="tx1"/>
                </a:solidFill>
                <a:effectLst/>
                <a:latin typeface="+mn-lt"/>
                <a:ea typeface="+mn-ea"/>
                <a:cs typeface="+mn-cs"/>
              </a:rPr>
              <a:t>Your address is one of the MOST important puzzle pieces to keep secret!</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QUESTION 3: Username is "</a:t>
            </a:r>
            <a:r>
              <a:rPr lang="en-US" sz="1200" b="0" i="0" u="none" strike="noStrike" kern="1200" dirty="0" err="1">
                <a:solidFill>
                  <a:schemeClr val="tx1"/>
                </a:solidFill>
                <a:effectLst/>
                <a:latin typeface="+mn-lt"/>
                <a:ea typeface="+mn-ea"/>
                <a:cs typeface="+mn-cs"/>
              </a:rPr>
              <a:t>SuperFastSonic</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You're playing a game and your username floating above your head is "</a:t>
            </a:r>
            <a:r>
              <a:rPr lang="en-US" sz="1200" b="0" i="0" u="none" strike="noStrike" kern="1200" dirty="0" err="1">
                <a:solidFill>
                  <a:schemeClr val="tx1"/>
                </a:solidFill>
                <a:effectLst/>
                <a:latin typeface="+mn-lt"/>
                <a:ea typeface="+mn-ea"/>
                <a:cs typeface="+mn-cs"/>
              </a:rPr>
              <a:t>SuperFastSonic</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Is this SAFE or UNSAFE?</a:t>
            </a:r>
            <a:endParaRPr lang="en-US" b="0" dirty="0">
              <a:effectLst/>
            </a:endParaRPr>
          </a:p>
          <a:p>
            <a:pPr rtl="0"/>
            <a:r>
              <a:rPr lang="en-US" sz="1200" b="0" i="0" u="none" strike="noStrike" kern="1200" dirty="0">
                <a:solidFill>
                  <a:schemeClr val="tx1"/>
                </a:solidFill>
                <a:effectLst/>
                <a:latin typeface="+mn-lt"/>
                <a:ea typeface="+mn-ea"/>
                <a:cs typeface="+mn-cs"/>
              </a:rPr>
              <a:t>Thumbs up for SAFE, thumbs down for UNSAFE!</a:t>
            </a:r>
            <a:endParaRPr lang="en-US" b="0" dirty="0">
              <a:effectLst/>
            </a:endParaRPr>
          </a:p>
          <a:p>
            <a:pPr rtl="0"/>
            <a:r>
              <a:rPr lang="en-US" sz="1200" b="0" i="0" u="none" strike="noStrike" kern="1200" dirty="0">
                <a:solidFill>
                  <a:schemeClr val="tx1"/>
                </a:solidFill>
                <a:effectLst/>
                <a:latin typeface="+mn-lt"/>
                <a:ea typeface="+mn-ea"/>
                <a:cs typeface="+mn-cs"/>
              </a:rPr>
              <a:t>(Wait - should be UP)</a:t>
            </a:r>
            <a:endParaRPr lang="en-US" b="0" dirty="0">
              <a:effectLst/>
            </a:endParaRPr>
          </a:p>
          <a:p>
            <a:pPr rtl="0"/>
            <a:r>
              <a:rPr lang="en-US" sz="1200" b="0" i="0" u="none" strike="noStrike" kern="1200" dirty="0">
                <a:solidFill>
                  <a:schemeClr val="tx1"/>
                </a:solidFill>
                <a:effectLst/>
                <a:latin typeface="+mn-lt"/>
                <a:ea typeface="+mn-ea"/>
                <a:cs typeface="+mn-cs"/>
              </a:rPr>
              <a:t>THUMBS UP! This is a SAFE username!</a:t>
            </a:r>
            <a:endParaRPr lang="en-US" b="0" dirty="0">
              <a:effectLst/>
            </a:endParaRPr>
          </a:p>
          <a:p>
            <a:pPr rtl="0"/>
            <a:r>
              <a:rPr lang="en-US" sz="1200" b="0" i="0" u="none" strike="noStrike" kern="1200" dirty="0">
                <a:solidFill>
                  <a:schemeClr val="tx1"/>
                </a:solidFill>
                <a:effectLst/>
                <a:latin typeface="+mn-lt"/>
                <a:ea typeface="+mn-ea"/>
                <a:cs typeface="+mn-cs"/>
              </a:rPr>
              <a:t>Let's analyze it:</a:t>
            </a:r>
            <a:endParaRPr lang="en-US" b="0" dirty="0">
              <a:effectLst/>
            </a:endParaRPr>
          </a:p>
          <a:p>
            <a:pPr rtl="0"/>
            <a:r>
              <a:rPr lang="en-US" sz="1200" b="0" i="0" u="none" strike="noStrike" kern="1200" dirty="0">
                <a:solidFill>
                  <a:schemeClr val="tx1"/>
                </a:solidFill>
                <a:effectLst/>
                <a:latin typeface="+mn-lt"/>
                <a:ea typeface="+mn-ea"/>
                <a:cs typeface="+mn-cs"/>
              </a:rPr>
              <a:t>Does "Harry_Year5_StPetersSchool" tell me your real name?</a:t>
            </a:r>
            <a:endParaRPr lang="en-US" b="0" dirty="0">
              <a:effectLst/>
            </a:endParaRPr>
          </a:p>
          <a:p>
            <a:pPr rtl="0"/>
            <a:r>
              <a:rPr lang="en-US" sz="1200" b="0" i="0" u="none" strike="noStrike" kern="1200" dirty="0">
                <a:solidFill>
                  <a:schemeClr val="tx1"/>
                </a:solidFill>
                <a:effectLst/>
                <a:latin typeface="+mn-lt"/>
                <a:ea typeface="+mn-ea"/>
                <a:cs typeface="+mn-cs"/>
              </a:rPr>
              <a:t>This username shares too much personal information that could help strangers find you. Let me show you what it reveals:</a:t>
            </a:r>
            <a:endParaRPr lang="en-US" b="0" dirty="0">
              <a:effectLst/>
            </a:endParaRPr>
          </a:p>
          <a:p>
            <a:pPr rtl="0"/>
            <a:r>
              <a:rPr lang="en-US" sz="1200" b="0" i="0" u="none" strike="noStrike" kern="1200" dirty="0">
                <a:solidFill>
                  <a:schemeClr val="tx1"/>
                </a:solidFill>
                <a:effectLst/>
                <a:latin typeface="+mn-lt"/>
                <a:ea typeface="+mn-ea"/>
                <a:cs typeface="+mn-cs"/>
              </a:rPr>
              <a:t>What this username tells strangers:</a:t>
            </a:r>
            <a:endParaRPr lang="en-US" b="0" dirty="0">
              <a:effectLst/>
            </a:endParaRPr>
          </a:p>
          <a:p>
            <a:pPr rtl="0"/>
            <a:r>
              <a:rPr lang="en-US" sz="1200" b="0" i="0" u="none" strike="noStrike" kern="1200" dirty="0">
                <a:solidFill>
                  <a:schemeClr val="tx1"/>
                </a:solidFill>
                <a:effectLst/>
                <a:latin typeface="+mn-lt"/>
                <a:ea typeface="+mn-ea"/>
                <a:cs typeface="+mn-cs"/>
              </a:rPr>
              <a:t>Your first name (Harry)</a:t>
            </a:r>
            <a:endParaRPr lang="en-US" b="0" dirty="0">
              <a:effectLst/>
            </a:endParaRPr>
          </a:p>
          <a:p>
            <a:pPr rtl="0"/>
            <a:r>
              <a:rPr lang="en-US" sz="1200" b="0" i="0" u="none" strike="noStrike" kern="1200" dirty="0">
                <a:solidFill>
                  <a:schemeClr val="tx1"/>
                </a:solidFill>
                <a:effectLst/>
                <a:latin typeface="+mn-lt"/>
                <a:ea typeface="+mn-ea"/>
                <a:cs typeface="+mn-cs"/>
              </a:rPr>
              <a:t>Your school year group (Year 5, so about 9-10 years old)</a:t>
            </a:r>
            <a:endParaRPr lang="en-US" b="0" dirty="0">
              <a:effectLst/>
            </a:endParaRPr>
          </a:p>
          <a:p>
            <a:pPr rtl="0"/>
            <a:r>
              <a:rPr lang="en-US" sz="1200" b="0" i="0" u="none" strike="noStrike" kern="1200" dirty="0">
                <a:solidFill>
                  <a:schemeClr val="tx1"/>
                </a:solidFill>
                <a:effectLst/>
                <a:latin typeface="+mn-lt"/>
                <a:ea typeface="+mn-ea"/>
                <a:cs typeface="+mn-cs"/>
              </a:rPr>
              <a:t>Your exact school name (St Peters School)</a:t>
            </a:r>
            <a:endParaRPr lang="en-US" b="0" dirty="0">
              <a:effectLst/>
            </a:endParaRPr>
          </a:p>
          <a:p>
            <a:pPr rtl="0"/>
            <a:r>
              <a:rPr lang="en-US" sz="1200" b="0" i="0" u="none" strike="noStrike" kern="1200" dirty="0">
                <a:solidFill>
                  <a:schemeClr val="tx1"/>
                </a:solidFill>
                <a:effectLst/>
                <a:latin typeface="+mn-lt"/>
                <a:ea typeface="+mn-ea"/>
                <a:cs typeface="+mn-cs"/>
              </a:rPr>
              <a:t>Why this is risky:</a:t>
            </a:r>
            <a:endParaRPr lang="en-US" b="0" dirty="0">
              <a:effectLst/>
            </a:endParaRPr>
          </a:p>
          <a:p>
            <a:pPr rtl="0"/>
            <a:r>
              <a:rPr lang="en-US" sz="1200" b="0" i="0" u="none" strike="noStrike" kern="1200" dirty="0">
                <a:solidFill>
                  <a:schemeClr val="tx1"/>
                </a:solidFill>
                <a:effectLst/>
                <a:latin typeface="+mn-lt"/>
                <a:ea typeface="+mn-ea"/>
                <a:cs typeface="+mn-cs"/>
              </a:rPr>
              <a:t>A stranger could find your school and wait near it</a:t>
            </a:r>
            <a:endParaRPr lang="en-US" b="0" dirty="0">
              <a:effectLst/>
            </a:endParaRPr>
          </a:p>
          <a:p>
            <a:pPr rtl="0"/>
            <a:r>
              <a:rPr lang="en-US" sz="1200" b="0" i="0" u="none" strike="noStrike" kern="1200" dirty="0">
                <a:solidFill>
                  <a:schemeClr val="tx1"/>
                </a:solidFill>
                <a:effectLst/>
                <a:latin typeface="+mn-lt"/>
                <a:ea typeface="+mn-ea"/>
                <a:cs typeface="+mn-cs"/>
              </a:rPr>
              <a:t>They know your age and can pretend to be a classmate</a:t>
            </a:r>
            <a:endParaRPr lang="en-US" b="0" dirty="0">
              <a:effectLst/>
            </a:endParaRPr>
          </a:p>
          <a:p>
            <a:pPr rtl="0"/>
            <a:r>
              <a:rPr lang="en-US" sz="1200" b="0" i="0" u="none" strike="noStrike" kern="1200" dirty="0">
                <a:solidFill>
                  <a:schemeClr val="tx1"/>
                </a:solidFill>
                <a:effectLst/>
                <a:latin typeface="+mn-lt"/>
                <a:ea typeface="+mn-ea"/>
                <a:cs typeface="+mn-cs"/>
              </a:rPr>
              <a:t>They could use this information to trick you or your friends</a:t>
            </a:r>
            <a:endParaRPr lang="en-US" b="0" dirty="0">
              <a:effectLst/>
            </a:endParaRPr>
          </a:p>
          <a:p>
            <a:pPr rtl="0"/>
            <a:r>
              <a:rPr lang="en-US" sz="1200" b="0" i="0" u="none" strike="noStrike" kern="1200" dirty="0">
                <a:solidFill>
                  <a:schemeClr val="tx1"/>
                </a:solidFill>
                <a:effectLst/>
                <a:latin typeface="+mn-lt"/>
                <a:ea typeface="+mn-ea"/>
                <a:cs typeface="+mn-cs"/>
              </a:rPr>
              <a:t>Other students at your school would recognize you immediately</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5B8FC9E3-F4BA-4F00-9EBC-85FF6DFA200F}" type="slidenum">
              <a:rPr lang="en-US" smtClean="0"/>
              <a:t>13</a:t>
            </a:fld>
            <a:endParaRPr lang="en-US"/>
          </a:p>
        </p:txBody>
      </p:sp>
    </p:spTree>
    <p:extLst>
      <p:ext uri="{BB962C8B-B14F-4D97-AF65-F5344CB8AC3E}">
        <p14:creationId xmlns:p14="http://schemas.microsoft.com/office/powerpoint/2010/main" val="2102498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Alright everyone! We've learned about keeping our puzzle pieces private. We've learned how to spot public spaces online. We've learned how to create safe usernames.</a:t>
            </a:r>
            <a:endParaRPr lang="en-US" b="0" dirty="0">
              <a:effectLst/>
            </a:endParaRPr>
          </a:p>
          <a:p>
            <a:pPr rtl="0"/>
            <a:r>
              <a:rPr lang="en-US" sz="1200" b="0" i="0" u="none" strike="noStrike" kern="1200" dirty="0">
                <a:solidFill>
                  <a:schemeClr val="tx1"/>
                </a:solidFill>
                <a:effectLst/>
                <a:latin typeface="+mn-lt"/>
                <a:ea typeface="+mn-ea"/>
                <a:cs typeface="+mn-cs"/>
              </a:rPr>
              <a:t>Now we need to learn about the LOCK that keeps everything safe: PASSWORDS!</a:t>
            </a:r>
            <a:endParaRPr lang="en-US" b="0" dirty="0">
              <a:effectLst/>
            </a:endParaRPr>
          </a:p>
          <a:p>
            <a:pPr rtl="0"/>
            <a:r>
              <a:rPr lang="en-US" sz="1200" b="0" i="0" u="none" strike="noStrike" kern="1200" dirty="0">
                <a:solidFill>
                  <a:schemeClr val="tx1"/>
                </a:solidFill>
                <a:effectLst/>
                <a:latin typeface="+mn-lt"/>
                <a:ea typeface="+mn-ea"/>
                <a:cs typeface="+mn-cs"/>
              </a:rPr>
              <a:t>And I'm going to teach you the easiest way to remember password safety FOREVER.</a:t>
            </a:r>
            <a:endParaRPr lang="en-US" b="0" dirty="0">
              <a:effectLst/>
            </a:endParaRPr>
          </a:p>
          <a:p>
            <a:pPr rtl="0"/>
            <a:r>
              <a:rPr lang="en-US" sz="1200" b="0" i="0" u="none" strike="noStrike" kern="1200" dirty="0">
                <a:solidFill>
                  <a:schemeClr val="tx1"/>
                </a:solidFill>
                <a:effectLst/>
                <a:latin typeface="+mn-lt"/>
                <a:ea typeface="+mn-ea"/>
                <a:cs typeface="+mn-cs"/>
              </a:rPr>
              <a:t>It's called: The Toothbrush Rule!</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The Toothbrush Rule</a:t>
            </a:r>
            <a:endParaRPr lang="en-US" b="0" dirty="0">
              <a:effectLst/>
            </a:endParaRPr>
          </a:p>
          <a:p>
            <a:pPr rtl="0"/>
            <a:r>
              <a:rPr lang="en-US" sz="1200" b="0" i="0" u="none" strike="noStrike" kern="1200" dirty="0">
                <a:solidFill>
                  <a:schemeClr val="tx1"/>
                </a:solidFill>
                <a:effectLst/>
                <a:latin typeface="+mn-lt"/>
                <a:ea typeface="+mn-ea"/>
                <a:cs typeface="+mn-cs"/>
              </a:rPr>
              <a:t>This is so simple. Are you ready?</a:t>
            </a:r>
            <a:endParaRPr lang="en-US" b="0" dirty="0">
              <a:effectLst/>
            </a:endParaRPr>
          </a:p>
          <a:p>
            <a:pPr rtl="0"/>
            <a:r>
              <a:rPr lang="en-US" sz="1200" b="0" i="0" u="none" strike="noStrike" kern="1200" dirty="0">
                <a:solidFill>
                  <a:schemeClr val="tx1"/>
                </a:solidFill>
                <a:effectLst/>
                <a:latin typeface="+mn-lt"/>
                <a:ea typeface="+mn-ea"/>
                <a:cs typeface="+mn-cs"/>
              </a:rPr>
              <a:t>You need to treat your password EXACTLY like a toothbrush!</a:t>
            </a:r>
            <a:endParaRPr lang="en-US" b="0" dirty="0">
              <a:effectLst/>
            </a:endParaRPr>
          </a:p>
          <a:p>
            <a:pPr rtl="0"/>
            <a:r>
              <a:rPr lang="en-US" sz="1200" b="0" i="0" u="none" strike="noStrike" kern="1200" dirty="0">
                <a:solidFill>
                  <a:schemeClr val="tx1"/>
                </a:solidFill>
                <a:effectLst/>
                <a:latin typeface="+mn-lt"/>
                <a:ea typeface="+mn-ea"/>
                <a:cs typeface="+mn-cs"/>
              </a:rPr>
              <a:t>(Hold up an imaginary toothbrush)</a:t>
            </a:r>
            <a:endParaRPr lang="en-US" b="0" dirty="0">
              <a:effectLst/>
            </a:endParaRPr>
          </a:p>
          <a:p>
            <a:pPr rtl="0"/>
            <a:r>
              <a:rPr lang="en-US" sz="1200" b="0" i="0" u="none" strike="noStrike" kern="1200" dirty="0">
                <a:solidFill>
                  <a:schemeClr val="tx1"/>
                </a:solidFill>
                <a:effectLst/>
                <a:latin typeface="+mn-lt"/>
                <a:ea typeface="+mn-ea"/>
                <a:cs typeface="+mn-cs"/>
              </a:rPr>
              <a:t>Think about your toothbrush at home. Let me ask you some questions about it:</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RULE 1: Choose a GOOD one</a:t>
            </a:r>
            <a:endParaRPr lang="en-US" b="0" dirty="0">
              <a:effectLst/>
            </a:endParaRPr>
          </a:p>
          <a:p>
            <a:pPr rtl="0"/>
            <a:r>
              <a:rPr lang="en-US" sz="1200" b="0" i="0" u="none" strike="noStrike" kern="1200" dirty="0">
                <a:solidFill>
                  <a:schemeClr val="tx1"/>
                </a:solidFill>
                <a:effectLst/>
                <a:latin typeface="+mn-lt"/>
                <a:ea typeface="+mn-ea"/>
                <a:cs typeface="+mn-cs"/>
              </a:rPr>
              <a:t>When you buy a toothbrush, do you pick one that's broken? One with half the bristles missing? One that's tiny and won't clean your teeth properly?</a:t>
            </a:r>
            <a:endParaRPr lang="en-US" b="0" dirty="0">
              <a:effectLst/>
            </a:endParaRPr>
          </a:p>
          <a:p>
            <a:pPr rtl="0"/>
            <a:r>
              <a:rPr lang="en-US" sz="1200" b="0" i="0" u="none" strike="noStrike" kern="1200" dirty="0">
                <a:solidFill>
                  <a:schemeClr val="tx1"/>
                </a:solidFill>
                <a:effectLst/>
                <a:latin typeface="+mn-lt"/>
                <a:ea typeface="+mn-ea"/>
                <a:cs typeface="+mn-cs"/>
              </a:rPr>
              <a:t>(No!)</a:t>
            </a:r>
            <a:endParaRPr lang="en-US" b="0" dirty="0">
              <a:effectLst/>
            </a:endParaRPr>
          </a:p>
          <a:p>
            <a:pPr rtl="0"/>
            <a:r>
              <a:rPr lang="en-US" sz="1200" b="0" i="0" u="none" strike="noStrike" kern="1200" dirty="0">
                <a:solidFill>
                  <a:schemeClr val="tx1"/>
                </a:solidFill>
                <a:effectLst/>
                <a:latin typeface="+mn-lt"/>
                <a:ea typeface="+mn-ea"/>
                <a:cs typeface="+mn-cs"/>
              </a:rPr>
              <a:t>Of course not! You choose a GOOD toothbrush! A strong one that will do the job properly!</a:t>
            </a:r>
            <a:endParaRPr lang="en-US" b="0" dirty="0">
              <a:effectLst/>
            </a:endParaRPr>
          </a:p>
          <a:p>
            <a:pPr rtl="0"/>
            <a:r>
              <a:rPr lang="en-US" sz="1200" b="0" i="0" u="none" strike="noStrike" kern="1200" dirty="0">
                <a:solidFill>
                  <a:schemeClr val="tx1"/>
                </a:solidFill>
                <a:effectLst/>
                <a:latin typeface="+mn-lt"/>
                <a:ea typeface="+mn-ea"/>
                <a:cs typeface="+mn-cs"/>
              </a:rPr>
              <a:t>It's the same with passwords!</a:t>
            </a:r>
            <a:endParaRPr lang="en-US" b="0" dirty="0">
              <a:effectLst/>
            </a:endParaRPr>
          </a:p>
          <a:p>
            <a:pPr rtl="0"/>
            <a:r>
              <a:rPr lang="en-US" sz="1200" b="0" i="0" u="none" strike="noStrike" kern="1200" dirty="0">
                <a:solidFill>
                  <a:schemeClr val="tx1"/>
                </a:solidFill>
                <a:effectLst/>
                <a:latin typeface="+mn-lt"/>
                <a:ea typeface="+mn-ea"/>
                <a:cs typeface="+mn-cs"/>
              </a:rPr>
              <a:t>You don't pick a weak, tiny password like "123" or "password." That's like using a broken toothbrush - it won't protect you!</a:t>
            </a:r>
            <a:endParaRPr lang="en-US" b="0" dirty="0">
              <a:effectLst/>
            </a:endParaRPr>
          </a:p>
          <a:p>
            <a:pPr rtl="0"/>
            <a:r>
              <a:rPr lang="en-US" sz="1200" b="0" i="0" u="none" strike="noStrike" kern="1200" dirty="0">
                <a:solidFill>
                  <a:schemeClr val="tx1"/>
                </a:solidFill>
                <a:effectLst/>
                <a:latin typeface="+mn-lt"/>
                <a:ea typeface="+mn-ea"/>
                <a:cs typeface="+mn-cs"/>
              </a:rPr>
              <a:t>You pick a STRONG password that will actually keep your account safe!</a:t>
            </a:r>
            <a:endParaRPr lang="en-US" b="0" dirty="0">
              <a:effectLst/>
            </a:endParaRPr>
          </a:p>
          <a:p>
            <a:pPr rtl="0"/>
            <a:r>
              <a:rPr lang="en-US" sz="1200" b="0" i="0" u="none" strike="noStrike" kern="1200" dirty="0">
                <a:solidFill>
                  <a:schemeClr val="tx1"/>
                </a:solidFill>
                <a:effectLst/>
                <a:latin typeface="+mn-lt"/>
                <a:ea typeface="+mn-ea"/>
                <a:cs typeface="+mn-cs"/>
              </a:rPr>
              <a:t>We're going to learn how to build a super strong password in a minute, but first - the other rules!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RULE 2: DON'T SHARE IT</a:t>
            </a:r>
            <a:endParaRPr lang="en-US" b="0" dirty="0">
              <a:effectLst/>
            </a:endParaRPr>
          </a:p>
          <a:p>
            <a:pPr rtl="0"/>
            <a:r>
              <a:rPr lang="en-US" sz="1200" b="0" i="0" u="none" strike="noStrike" kern="1200" dirty="0">
                <a:solidFill>
                  <a:schemeClr val="tx1"/>
                </a:solidFill>
                <a:effectLst/>
                <a:latin typeface="+mn-lt"/>
                <a:ea typeface="+mn-ea"/>
                <a:cs typeface="+mn-cs"/>
              </a:rPr>
              <a:t>(This is the really important one - slow down)</a:t>
            </a:r>
            <a:endParaRPr lang="en-US" b="0" dirty="0">
              <a:effectLst/>
            </a:endParaRPr>
          </a:p>
          <a:p>
            <a:pPr rtl="0"/>
            <a:r>
              <a:rPr lang="en-US" sz="1200" b="0" i="0" u="none" strike="noStrike" kern="1200" dirty="0">
                <a:solidFill>
                  <a:schemeClr val="tx1"/>
                </a:solidFill>
                <a:effectLst/>
                <a:latin typeface="+mn-lt"/>
                <a:ea typeface="+mn-ea"/>
                <a:cs typeface="+mn-cs"/>
              </a:rPr>
              <a:t>This is probably the most important rule!</a:t>
            </a:r>
            <a:endParaRPr lang="en-US" b="0" dirty="0">
              <a:effectLst/>
            </a:endParaRPr>
          </a:p>
          <a:p>
            <a:pPr rtl="0"/>
            <a:r>
              <a:rPr lang="en-US" sz="1200" b="0" i="0" u="none" strike="noStrike" kern="1200" dirty="0">
                <a:solidFill>
                  <a:schemeClr val="tx1"/>
                </a:solidFill>
                <a:effectLst/>
                <a:latin typeface="+mn-lt"/>
                <a:ea typeface="+mn-ea"/>
                <a:cs typeface="+mn-cs"/>
              </a:rPr>
              <a:t>Imagine your best friend comes to school tomorrow and says to you:</a:t>
            </a:r>
            <a:endParaRPr lang="en-US" b="0" dirty="0">
              <a:effectLst/>
            </a:endParaRPr>
          </a:p>
          <a:p>
            <a:pPr rtl="0"/>
            <a:r>
              <a:rPr lang="en-US" sz="1200" b="0" i="0" u="none" strike="noStrike" kern="1200" dirty="0">
                <a:solidFill>
                  <a:schemeClr val="tx1"/>
                </a:solidFill>
                <a:effectLst/>
                <a:latin typeface="+mn-lt"/>
                <a:ea typeface="+mn-ea"/>
                <a:cs typeface="+mn-cs"/>
              </a:rPr>
              <a:t>(Put on a friend voice)</a:t>
            </a:r>
            <a:endParaRPr lang="en-US" b="0" dirty="0">
              <a:effectLst/>
            </a:endParaRPr>
          </a:p>
          <a:p>
            <a:pPr rtl="0"/>
            <a:r>
              <a:rPr lang="en-US" sz="1200" b="0" i="0" u="none" strike="noStrike" kern="1200" dirty="0">
                <a:solidFill>
                  <a:schemeClr val="tx1"/>
                </a:solidFill>
                <a:effectLst/>
                <a:latin typeface="+mn-lt"/>
                <a:ea typeface="+mn-ea"/>
                <a:cs typeface="+mn-cs"/>
              </a:rPr>
              <a:t>"Hey! I forgot my toothbrush today. I stayed at my grandma's house and I left mine there. Can I borrow yours?"</a:t>
            </a:r>
            <a:endParaRPr lang="en-US" b="0" dirty="0">
              <a:effectLst/>
            </a:endParaRPr>
          </a:p>
          <a:p>
            <a:pPr rtl="0"/>
            <a:r>
              <a:rPr lang="en-US" sz="1200" b="0" i="0" u="none" strike="noStrike" kern="1200" dirty="0">
                <a:solidFill>
                  <a:schemeClr val="tx1"/>
                </a:solidFill>
                <a:effectLst/>
                <a:latin typeface="+mn-lt"/>
                <a:ea typeface="+mn-ea"/>
                <a:cs typeface="+mn-cs"/>
              </a:rPr>
              <a:t>What would you say?</a:t>
            </a:r>
            <a:endParaRPr lang="en-US" b="0" dirty="0">
              <a:effectLst/>
            </a:endParaRPr>
          </a:p>
          <a:p>
            <a:pPr rtl="0"/>
            <a:r>
              <a:rPr lang="en-US" sz="1200" b="0" i="0" u="none" strike="noStrike" kern="1200" dirty="0">
                <a:solidFill>
                  <a:schemeClr val="tx1"/>
                </a:solidFill>
                <a:effectLst/>
                <a:latin typeface="+mn-lt"/>
                <a:ea typeface="+mn-ea"/>
                <a:cs typeface="+mn-cs"/>
              </a:rPr>
              <a:t>(Wait - kids should say NO! or Eww!)</a:t>
            </a:r>
            <a:endParaRPr lang="en-US" b="0" dirty="0">
              <a:effectLst/>
            </a:endParaRPr>
          </a:p>
          <a:p>
            <a:pPr rtl="0"/>
            <a:r>
              <a:rPr lang="en-US" sz="1200" b="0" i="0" u="none" strike="noStrike" kern="1200" dirty="0">
                <a:solidFill>
                  <a:schemeClr val="tx1"/>
                </a:solidFill>
                <a:effectLst/>
                <a:latin typeface="+mn-lt"/>
                <a:ea typeface="+mn-ea"/>
                <a:cs typeface="+mn-cs"/>
              </a:rPr>
              <a:t>You'd say "NO! That's GROSS! You can't use MY toothbrush! That's disgusting!"</a:t>
            </a:r>
            <a:endParaRPr lang="en-US" b="0" dirty="0">
              <a:effectLst/>
            </a:endParaRPr>
          </a:p>
          <a:p>
            <a:pPr rtl="0"/>
            <a:r>
              <a:rPr lang="en-US" sz="1200" b="0" i="0" u="none" strike="noStrike" kern="1200" dirty="0">
                <a:solidFill>
                  <a:schemeClr val="tx1"/>
                </a:solidFill>
                <a:effectLst/>
                <a:latin typeface="+mn-lt"/>
                <a:ea typeface="+mn-ea"/>
                <a:cs typeface="+mn-cs"/>
              </a:rPr>
              <a:t>Right?</a:t>
            </a:r>
            <a:endParaRPr lang="en-US" b="0" dirty="0">
              <a:effectLst/>
            </a:endParaRPr>
          </a:p>
          <a:p>
            <a:pPr rtl="0"/>
            <a:r>
              <a:rPr lang="en-US" sz="1200" b="0" i="0" u="none" strike="noStrike" kern="1200" dirty="0">
                <a:solidFill>
                  <a:schemeClr val="tx1"/>
                </a:solidFill>
                <a:effectLst/>
                <a:latin typeface="+mn-lt"/>
                <a:ea typeface="+mn-ea"/>
                <a:cs typeface="+mn-cs"/>
              </a:rPr>
              <a:t>And your friend would probably agree! They'd say "Yeah, you're right, that IS gross! Sorry I asked!"</a:t>
            </a:r>
            <a:endParaRPr lang="en-US" b="0" dirty="0">
              <a:effectLst/>
            </a:endParaRPr>
          </a:p>
          <a:p>
            <a:pPr rtl="0"/>
            <a:r>
              <a:rPr lang="en-US" sz="1200" b="0" i="0" u="none" strike="noStrike" kern="1200" dirty="0">
                <a:solidFill>
                  <a:schemeClr val="tx1"/>
                </a:solidFill>
                <a:effectLst/>
                <a:latin typeface="+mn-lt"/>
                <a:ea typeface="+mn-ea"/>
                <a:cs typeface="+mn-cs"/>
              </a:rPr>
              <a:t>Because EVERYONE knows you don't share toothbrushes! That's just... yuck!</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Well, it's EXACTLY the same with passwords!</a:t>
            </a:r>
            <a:endParaRPr lang="en-US" b="0" dirty="0">
              <a:effectLst/>
            </a:endParaRPr>
          </a:p>
          <a:p>
            <a:pPr rtl="0"/>
            <a:r>
              <a:rPr lang="en-US" sz="1200" b="0" i="0" u="none" strike="noStrike" kern="1200" dirty="0">
                <a:solidFill>
                  <a:schemeClr val="tx1"/>
                </a:solidFill>
                <a:effectLst/>
                <a:latin typeface="+mn-lt"/>
                <a:ea typeface="+mn-ea"/>
                <a:cs typeface="+mn-cs"/>
              </a:rPr>
              <a:t>Your password is personal to YOU. It belongs to YOU. Nobody else should use it!</a:t>
            </a:r>
            <a:endParaRPr lang="en-US" b="0" dirty="0">
              <a:effectLst/>
            </a:endParaRPr>
          </a:p>
          <a:p>
            <a:pPr rtl="0"/>
            <a:r>
              <a:rPr lang="en-US" sz="1200" b="0" i="0" u="none" strike="noStrike" kern="1200" dirty="0">
                <a:solidFill>
                  <a:schemeClr val="tx1"/>
                </a:solidFill>
                <a:effectLst/>
                <a:latin typeface="+mn-lt"/>
                <a:ea typeface="+mn-ea"/>
                <a:cs typeface="+mn-cs"/>
              </a:rPr>
              <a:t>Even your best friend in the whole world should NOT know your password!</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But I know what some of you might be thinking:</a:t>
            </a:r>
            <a:endParaRPr lang="en-US" b="0" dirty="0">
              <a:effectLst/>
            </a:endParaRPr>
          </a:p>
          <a:p>
            <a:pPr rtl="0"/>
            <a:r>
              <a:rPr lang="en-US" sz="1200" b="0" i="0" u="none" strike="noStrike" kern="1200" dirty="0">
                <a:solidFill>
                  <a:schemeClr val="tx1"/>
                </a:solidFill>
                <a:effectLst/>
                <a:latin typeface="+mn-lt"/>
                <a:ea typeface="+mn-ea"/>
                <a:cs typeface="+mn-cs"/>
              </a:rPr>
              <a:t>"But my friend is really nice! They wouldn't do anything bad with my password!"</a:t>
            </a:r>
            <a:endParaRPr lang="en-US" b="0" dirty="0">
              <a:effectLst/>
            </a:endParaRPr>
          </a:p>
          <a:p>
            <a:pPr rtl="0"/>
            <a:r>
              <a:rPr lang="en-US" sz="1200" b="0" i="0" u="none" strike="noStrike" kern="1200" dirty="0">
                <a:solidFill>
                  <a:schemeClr val="tx1"/>
                </a:solidFill>
                <a:effectLst/>
                <a:latin typeface="+mn-lt"/>
                <a:ea typeface="+mn-ea"/>
                <a:cs typeface="+mn-cs"/>
              </a:rPr>
              <a:t>Let me explain why it's still dangerous, even with nice friends: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If you give your friend your password, they could:</a:t>
            </a:r>
            <a:endParaRPr lang="en-US" b="0" dirty="0">
              <a:effectLst/>
            </a:endParaRPr>
          </a:p>
          <a:p>
            <a:pPr rtl="0"/>
            <a:r>
              <a:rPr lang="en-US" sz="1200" b="0" i="0" u="none" strike="noStrike" kern="1200" dirty="0">
                <a:solidFill>
                  <a:schemeClr val="tx1"/>
                </a:solidFill>
                <a:effectLst/>
                <a:latin typeface="+mn-lt"/>
                <a:ea typeface="+mn-ea"/>
                <a:cs typeface="+mn-cs"/>
              </a:rPr>
              <a:t>(Count on fingers - be factual, not scary)</a:t>
            </a:r>
            <a:endParaRPr lang="en-US" b="0" dirty="0">
              <a:effectLst/>
            </a:endParaRPr>
          </a:p>
          <a:p>
            <a:pPr rtl="0"/>
            <a:r>
              <a:rPr lang="en-US" sz="1200" b="0" i="0" u="none" strike="noStrike" kern="1200" dirty="0">
                <a:solidFill>
                  <a:schemeClr val="tx1"/>
                </a:solidFill>
                <a:effectLst/>
                <a:latin typeface="+mn-lt"/>
                <a:ea typeface="+mn-ea"/>
                <a:cs typeface="+mn-cs"/>
              </a:rPr>
              <a:t>1. Lock you out of your own account</a:t>
            </a:r>
            <a:endParaRPr lang="en-US" b="0" dirty="0">
              <a:effectLst/>
            </a:endParaRPr>
          </a:p>
          <a:p>
            <a:pPr rtl="0"/>
            <a:r>
              <a:rPr lang="en-US" sz="1200" b="0" i="0" u="none" strike="noStrike" kern="1200" dirty="0">
                <a:solidFill>
                  <a:schemeClr val="tx1"/>
                </a:solidFill>
                <a:effectLst/>
                <a:latin typeface="+mn-lt"/>
                <a:ea typeface="+mn-ea"/>
                <a:cs typeface="+mn-cs"/>
              </a:rPr>
              <a:t>They could change your password so YOU can't get back in! Then you'd lose all your progress, all your builds, all your items!</a:t>
            </a:r>
            <a:endParaRPr lang="en-US" b="0" dirty="0">
              <a:effectLst/>
            </a:endParaRPr>
          </a:p>
          <a:p>
            <a:pPr rtl="0"/>
            <a:r>
              <a:rPr lang="en-US" sz="1200" b="0" i="0" u="none" strike="noStrike" kern="1200" dirty="0">
                <a:solidFill>
                  <a:schemeClr val="tx1"/>
                </a:solidFill>
                <a:effectLst/>
                <a:latin typeface="+mn-lt"/>
                <a:ea typeface="+mn-ea"/>
                <a:cs typeface="+mn-cs"/>
              </a:rPr>
              <a:t>2. Delete everything you've worked on</a:t>
            </a:r>
            <a:endParaRPr lang="en-US" b="0" dirty="0">
              <a:effectLst/>
            </a:endParaRPr>
          </a:p>
          <a:p>
            <a:pPr rtl="0"/>
            <a:r>
              <a:rPr lang="en-US" sz="1200" b="0" i="0" u="none" strike="noStrike" kern="1200" dirty="0">
                <a:solidFill>
                  <a:schemeClr val="tx1"/>
                </a:solidFill>
                <a:effectLst/>
                <a:latin typeface="+mn-lt"/>
                <a:ea typeface="+mn-ea"/>
                <a:cs typeface="+mn-cs"/>
              </a:rPr>
              <a:t>Imagine you've spent MONTHS building an amazing house in Minecraft. Your friend gets angry about something and deletes it all. Gone!</a:t>
            </a:r>
            <a:endParaRPr lang="en-US" b="0" dirty="0">
              <a:effectLst/>
            </a:endParaRPr>
          </a:p>
          <a:p>
            <a:pPr rtl="0"/>
            <a:r>
              <a:rPr lang="en-US" sz="1200" b="0" i="0" u="none" strike="noStrike" kern="1200" dirty="0">
                <a:solidFill>
                  <a:schemeClr val="tx1"/>
                </a:solidFill>
                <a:effectLst/>
                <a:latin typeface="+mn-lt"/>
                <a:ea typeface="+mn-ea"/>
                <a:cs typeface="+mn-cs"/>
              </a:rPr>
              <a:t>3. Pretend to be you</a:t>
            </a:r>
            <a:endParaRPr lang="en-US" b="0" dirty="0">
              <a:effectLst/>
            </a:endParaRPr>
          </a:p>
          <a:p>
            <a:pPr rtl="0"/>
            <a:r>
              <a:rPr lang="en-US" sz="1200" b="0" i="0" u="none" strike="noStrike" kern="1200" dirty="0">
                <a:solidFill>
                  <a:schemeClr val="tx1"/>
                </a:solidFill>
                <a:effectLst/>
                <a:latin typeface="+mn-lt"/>
                <a:ea typeface="+mn-ea"/>
                <a:cs typeface="+mn-cs"/>
              </a:rPr>
              <a:t>They could send messages to other people pretending to be YOU! They could say mean things and everyone would think YOU said them!</a:t>
            </a:r>
            <a:endParaRPr lang="en-US" b="0" dirty="0">
              <a:effectLst/>
            </a:endParaRPr>
          </a:p>
          <a:p>
            <a:pPr rtl="0"/>
            <a:r>
              <a:rPr lang="en-US" sz="1200" b="0" i="0" u="none" strike="noStrike" kern="1200" dirty="0">
                <a:solidFill>
                  <a:schemeClr val="tx1"/>
                </a:solidFill>
                <a:effectLst/>
                <a:latin typeface="+mn-lt"/>
                <a:ea typeface="+mn-ea"/>
                <a:cs typeface="+mn-cs"/>
              </a:rPr>
              <a:t>4. Spend your game money</a:t>
            </a:r>
            <a:endParaRPr lang="en-US" b="0" dirty="0">
              <a:effectLst/>
            </a:endParaRPr>
          </a:p>
          <a:p>
            <a:pPr rtl="0"/>
            <a:r>
              <a:rPr lang="en-US" sz="1200" b="0" i="0" u="none" strike="noStrike" kern="1200" dirty="0">
                <a:solidFill>
                  <a:schemeClr val="tx1"/>
                </a:solidFill>
                <a:effectLst/>
                <a:latin typeface="+mn-lt"/>
                <a:ea typeface="+mn-ea"/>
                <a:cs typeface="+mn-cs"/>
              </a:rPr>
              <a:t>If you've saved up V-Bucks or </a:t>
            </a:r>
            <a:r>
              <a:rPr lang="en-US" sz="1200" b="0" i="0" u="none" strike="noStrike" kern="1200" dirty="0" err="1">
                <a:solidFill>
                  <a:schemeClr val="tx1"/>
                </a:solidFill>
                <a:effectLst/>
                <a:latin typeface="+mn-lt"/>
                <a:ea typeface="+mn-ea"/>
                <a:cs typeface="+mn-cs"/>
              </a:rPr>
              <a:t>Robux</a:t>
            </a:r>
            <a:r>
              <a:rPr lang="en-US" sz="1200" b="0" i="0" u="none" strike="noStrike" kern="1200" dirty="0">
                <a:solidFill>
                  <a:schemeClr val="tx1"/>
                </a:solidFill>
                <a:effectLst/>
                <a:latin typeface="+mn-lt"/>
                <a:ea typeface="+mn-ea"/>
                <a:cs typeface="+mn-cs"/>
              </a:rPr>
              <a:t> or coins, they could spend them all!</a:t>
            </a:r>
            <a:endParaRPr lang="en-US" b="0" dirty="0">
              <a:effectLst/>
            </a:endParaRPr>
          </a:p>
          <a:p>
            <a:pPr rtl="0"/>
            <a:r>
              <a:rPr lang="en-US" sz="1200" b="0" i="0" u="none" strike="noStrike" kern="1200" dirty="0">
                <a:solidFill>
                  <a:schemeClr val="tx1"/>
                </a:solidFill>
                <a:effectLst/>
                <a:latin typeface="+mn-lt"/>
                <a:ea typeface="+mn-ea"/>
                <a:cs typeface="+mn-cs"/>
              </a:rPr>
              <a:t>5. Get you banned</a:t>
            </a:r>
            <a:endParaRPr lang="en-US" b="0" dirty="0">
              <a:effectLst/>
            </a:endParaRPr>
          </a:p>
          <a:p>
            <a:pPr rtl="0"/>
            <a:r>
              <a:rPr lang="en-US" sz="1200" b="0" i="0" u="none" strike="noStrike" kern="1200" dirty="0">
                <a:solidFill>
                  <a:schemeClr val="tx1"/>
                </a:solidFill>
                <a:effectLst/>
                <a:latin typeface="+mn-lt"/>
                <a:ea typeface="+mn-ea"/>
                <a:cs typeface="+mn-cs"/>
              </a:rPr>
              <a:t>If they use your account to break the rules or cheat, YOUR account gets banned! Not theirs - YOURS!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Your password is like your toothbrush - it's YOURS and YOURS ALONE!</a:t>
            </a:r>
            <a:endParaRPr lang="en-US" b="0" dirty="0">
              <a:effectLst/>
            </a:endParaRPr>
          </a:p>
          <a:p>
            <a:pPr rtl="0"/>
            <a:r>
              <a:rPr lang="en-US" sz="1200" b="0" i="0" u="none" strike="noStrike" kern="1200" dirty="0">
                <a:solidFill>
                  <a:schemeClr val="tx1"/>
                </a:solidFill>
                <a:effectLst/>
                <a:latin typeface="+mn-lt"/>
                <a:ea typeface="+mn-ea"/>
                <a:cs typeface="+mn-cs"/>
              </a:rPr>
              <a:t>Nobody else should use it! Nobody else should even KNOW it!</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RULE 3: Change it often</a:t>
            </a:r>
            <a:endParaRPr lang="en-US" b="0" dirty="0">
              <a:effectLst/>
            </a:endParaRPr>
          </a:p>
          <a:p>
            <a:pPr rtl="0"/>
            <a:r>
              <a:rPr lang="en-US" sz="1200" b="0" i="0" u="none" strike="noStrike" kern="1200" dirty="0">
                <a:solidFill>
                  <a:schemeClr val="tx1"/>
                </a:solidFill>
                <a:effectLst/>
                <a:latin typeface="+mn-lt"/>
                <a:ea typeface="+mn-ea"/>
                <a:cs typeface="+mn-cs"/>
              </a:rPr>
              <a:t>If your toothbrush gets really dirty, or if it falls on the floor of the bathroom, what do you do?</a:t>
            </a:r>
            <a:endParaRPr lang="en-US" b="0" dirty="0">
              <a:effectLst/>
            </a:endParaRPr>
          </a:p>
          <a:p>
            <a:pPr rtl="0"/>
            <a:r>
              <a:rPr lang="en-US" sz="1200" b="0" i="0" u="none" strike="noStrike" kern="1200" dirty="0">
                <a:solidFill>
                  <a:schemeClr val="tx1"/>
                </a:solidFill>
                <a:effectLst/>
                <a:latin typeface="+mn-lt"/>
                <a:ea typeface="+mn-ea"/>
                <a:cs typeface="+mn-cs"/>
              </a:rPr>
              <a:t>(Wait - 'Get a new one!')</a:t>
            </a:r>
            <a:endParaRPr lang="en-US" b="0" dirty="0">
              <a:effectLst/>
            </a:endParaRPr>
          </a:p>
          <a:p>
            <a:pPr rtl="0"/>
            <a:r>
              <a:rPr lang="en-US" sz="1200" b="0" i="0" u="none" strike="noStrike" kern="1200" dirty="0">
                <a:solidFill>
                  <a:schemeClr val="tx1"/>
                </a:solidFill>
                <a:effectLst/>
                <a:latin typeface="+mn-lt"/>
                <a:ea typeface="+mn-ea"/>
                <a:cs typeface="+mn-cs"/>
              </a:rPr>
              <a:t>Exactly! You get a fresh toothbrush!</a:t>
            </a:r>
            <a:endParaRPr lang="en-US" b="0" dirty="0">
              <a:effectLst/>
            </a:endParaRPr>
          </a:p>
          <a:p>
            <a:pPr rtl="0"/>
            <a:r>
              <a:rPr lang="en-US" sz="1200" b="0" i="0" u="none" strike="noStrike" kern="1200" dirty="0">
                <a:solidFill>
                  <a:schemeClr val="tx1"/>
                </a:solidFill>
                <a:effectLst/>
                <a:latin typeface="+mn-lt"/>
                <a:ea typeface="+mn-ea"/>
                <a:cs typeface="+mn-cs"/>
              </a:rPr>
              <a:t>Same with passwords!</a:t>
            </a:r>
            <a:endParaRPr lang="en-US" b="0" dirty="0">
              <a:effectLst/>
            </a:endParaRPr>
          </a:p>
          <a:p>
            <a:pPr rtl="0"/>
            <a:r>
              <a:rPr lang="en-US" sz="1200" b="0" i="0" u="none" strike="noStrike" kern="1200" dirty="0">
                <a:solidFill>
                  <a:schemeClr val="tx1"/>
                </a:solidFill>
                <a:effectLst/>
                <a:latin typeface="+mn-lt"/>
                <a:ea typeface="+mn-ea"/>
                <a:cs typeface="+mn-cs"/>
              </a:rPr>
              <a:t>If you think someone might have seen your password, or if someone hacks into your account, you need to change it immediately!</a:t>
            </a:r>
            <a:endParaRPr lang="en-US" b="0" dirty="0">
              <a:effectLst/>
            </a:endParaRPr>
          </a:p>
          <a:p>
            <a:pPr rtl="0"/>
            <a:r>
              <a:rPr lang="en-US" sz="1200" b="0" i="0" u="none" strike="noStrike" kern="1200" dirty="0">
                <a:solidFill>
                  <a:schemeClr val="tx1"/>
                </a:solidFill>
                <a:effectLst/>
                <a:latin typeface="+mn-lt"/>
                <a:ea typeface="+mn-ea"/>
                <a:cs typeface="+mn-cs"/>
              </a:rPr>
              <a:t>Get a fresh password - like getting a fresh toothbrush!</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The Golden Rule - The ONLY Exception</a:t>
            </a:r>
            <a:endParaRPr lang="en-US" b="0" dirty="0">
              <a:effectLst/>
            </a:endParaRPr>
          </a:p>
          <a:p>
            <a:pPr rtl="0"/>
            <a:r>
              <a:rPr lang="en-US" sz="1200" b="0" i="0" u="none" strike="noStrike" kern="1200" dirty="0">
                <a:solidFill>
                  <a:schemeClr val="tx1"/>
                </a:solidFill>
                <a:effectLst/>
                <a:latin typeface="+mn-lt"/>
                <a:ea typeface="+mn-ea"/>
                <a:cs typeface="+mn-cs"/>
              </a:rPr>
              <a:t>(Ask the class)</a:t>
            </a:r>
            <a:endParaRPr lang="en-US" b="0" dirty="0">
              <a:effectLst/>
            </a:endParaRPr>
          </a:p>
          <a:p>
            <a:pPr rtl="0"/>
            <a:r>
              <a:rPr lang="en-US" sz="1200" b="0" i="0" u="none" strike="noStrike" kern="1200" dirty="0">
                <a:solidFill>
                  <a:schemeClr val="tx1"/>
                </a:solidFill>
                <a:effectLst/>
                <a:latin typeface="+mn-lt"/>
                <a:ea typeface="+mn-ea"/>
                <a:cs typeface="+mn-cs"/>
              </a:rPr>
              <a:t>Now, I've said nobody should know your password except you. But there IS one exception!</a:t>
            </a:r>
            <a:endParaRPr lang="en-US" b="0" dirty="0">
              <a:effectLst/>
            </a:endParaRPr>
          </a:p>
          <a:p>
            <a:pPr rtl="0"/>
            <a:r>
              <a:rPr lang="en-US" sz="1200" b="0" i="0" u="none" strike="noStrike" kern="1200" dirty="0">
                <a:solidFill>
                  <a:schemeClr val="tx1"/>
                </a:solidFill>
                <a:effectLst/>
                <a:latin typeface="+mn-lt"/>
                <a:ea typeface="+mn-ea"/>
                <a:cs typeface="+mn-cs"/>
              </a:rPr>
              <a:t>Who is the ONLY person in the world allowed to know your password besides you?</a:t>
            </a:r>
            <a:endParaRPr lang="en-US" b="0" dirty="0">
              <a:effectLst/>
            </a:endParaRPr>
          </a:p>
          <a:p>
            <a:pPr rtl="0"/>
            <a:r>
              <a:rPr lang="en-US" sz="1200" b="0" i="0" u="none" strike="noStrike" kern="1200" dirty="0">
                <a:solidFill>
                  <a:schemeClr val="tx1"/>
                </a:solidFill>
                <a:effectLst/>
                <a:latin typeface="+mn-lt"/>
                <a:ea typeface="+mn-ea"/>
                <a:cs typeface="+mn-cs"/>
              </a:rPr>
              <a:t>(Wait for answers - should say 'Mum,' 'Dad,' 'Parents,' 'Carers')</a:t>
            </a:r>
            <a:endParaRPr lang="en-US" b="0" dirty="0">
              <a:effectLst/>
            </a:endParaRPr>
          </a:p>
          <a:p>
            <a:pPr rtl="0"/>
            <a:r>
              <a:rPr lang="en-US" sz="1200" b="0" i="0" u="none" strike="noStrike" kern="1200" dirty="0">
                <a:solidFill>
                  <a:schemeClr val="tx1"/>
                </a:solidFill>
                <a:effectLst/>
                <a:latin typeface="+mn-lt"/>
                <a:ea typeface="+mn-ea"/>
                <a:cs typeface="+mn-cs"/>
              </a:rPr>
              <a:t>Exactly! Your Mum, Dad, or Carer!</a:t>
            </a:r>
            <a:endParaRPr lang="en-US" b="0" dirty="0">
              <a:effectLst/>
            </a:endParaRPr>
          </a:p>
          <a:p>
            <a:pPr rtl="0"/>
            <a:r>
              <a:rPr lang="en-US" sz="1200" b="0" i="0" u="none" strike="noStrike" kern="1200" dirty="0">
                <a:solidFill>
                  <a:schemeClr val="tx1"/>
                </a:solidFill>
                <a:effectLst/>
                <a:latin typeface="+mn-lt"/>
                <a:ea typeface="+mn-ea"/>
                <a:cs typeface="+mn-cs"/>
              </a:rPr>
              <a:t>Why are they the exception?</a:t>
            </a:r>
            <a:endParaRPr lang="en-US" b="0" dirty="0">
              <a:effectLst/>
            </a:endParaRPr>
          </a:p>
          <a:p>
            <a:pPr rtl="0"/>
            <a:r>
              <a:rPr lang="en-US" sz="1200" b="0" i="0" u="none" strike="noStrike" kern="1200" dirty="0">
                <a:solidFill>
                  <a:schemeClr val="tx1"/>
                </a:solidFill>
                <a:effectLst/>
                <a:latin typeface="+mn-lt"/>
                <a:ea typeface="+mn-ea"/>
                <a:cs typeface="+mn-cs"/>
              </a:rPr>
              <a:t>(Wait for answers - 'Because they look after us!' 'Because they keep us safe!')</a:t>
            </a:r>
            <a:endParaRPr lang="en-US" b="0" dirty="0">
              <a:effectLst/>
            </a:endParaRPr>
          </a:p>
          <a:p>
            <a:pPr rtl="0"/>
            <a:r>
              <a:rPr lang="en-US" sz="1200" b="0" i="0" u="none" strike="noStrike" kern="1200" dirty="0">
                <a:solidFill>
                  <a:schemeClr val="tx1"/>
                </a:solidFill>
                <a:effectLst/>
                <a:latin typeface="+mn-lt"/>
                <a:ea typeface="+mn-ea"/>
                <a:cs typeface="+mn-cs"/>
              </a:rPr>
              <a:t>Perfect! Because their JOB is to keep you safe!</a:t>
            </a:r>
            <a:endParaRPr lang="en-US" b="0" dirty="0">
              <a:effectLst/>
            </a:endParaRPr>
          </a:p>
          <a:p>
            <a:pPr rtl="0"/>
            <a:r>
              <a:rPr lang="en-US" sz="1200" b="0" i="0" u="none" strike="noStrike" kern="1200" dirty="0">
                <a:solidFill>
                  <a:schemeClr val="tx1"/>
                </a:solidFill>
                <a:effectLst/>
                <a:latin typeface="+mn-lt"/>
                <a:ea typeface="+mn-ea"/>
                <a:cs typeface="+mn-cs"/>
              </a:rPr>
              <a:t>They're like the security guards of your life!</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Parents/Carers can know your password because:</a:t>
            </a:r>
            <a:endParaRPr lang="en-US" b="0" dirty="0">
              <a:effectLst/>
            </a:endParaRPr>
          </a:p>
          <a:p>
            <a:pPr rtl="0"/>
            <a:r>
              <a:rPr lang="en-US" sz="1200" b="0" i="0" u="none" strike="noStrike" kern="1200" dirty="0">
                <a:solidFill>
                  <a:schemeClr val="tx1"/>
                </a:solidFill>
                <a:effectLst/>
                <a:latin typeface="+mn-lt"/>
                <a:ea typeface="+mn-ea"/>
                <a:cs typeface="+mn-cs"/>
              </a:rPr>
              <a:t>If something goes wrong with your account, they can help you fix it ✓</a:t>
            </a:r>
            <a:endParaRPr lang="en-US" b="0" dirty="0">
              <a:effectLst/>
            </a:endParaRPr>
          </a:p>
          <a:p>
            <a:pPr rtl="0"/>
            <a:r>
              <a:rPr lang="en-US" sz="1200" b="0" i="0" u="none" strike="noStrike" kern="1200" dirty="0">
                <a:solidFill>
                  <a:schemeClr val="tx1"/>
                </a:solidFill>
                <a:effectLst/>
                <a:latin typeface="+mn-lt"/>
                <a:ea typeface="+mn-ea"/>
                <a:cs typeface="+mn-cs"/>
              </a:rPr>
              <a:t>If you forget your password, they can help you remember it ✓</a:t>
            </a:r>
            <a:endParaRPr lang="en-US" b="0" dirty="0">
              <a:effectLst/>
            </a:endParaRPr>
          </a:p>
          <a:p>
            <a:pPr rtl="0"/>
            <a:r>
              <a:rPr lang="en-US" sz="1200" b="0" i="0" u="none" strike="noStrike" kern="1200" dirty="0">
                <a:solidFill>
                  <a:schemeClr val="tx1"/>
                </a:solidFill>
                <a:effectLst/>
                <a:latin typeface="+mn-lt"/>
                <a:ea typeface="+mn-ea"/>
                <a:cs typeface="+mn-cs"/>
              </a:rPr>
              <a:t>They can check you're being safe online ✓</a:t>
            </a:r>
            <a:endParaRPr lang="en-US" b="0" dirty="0">
              <a:effectLst/>
            </a:endParaRPr>
          </a:p>
          <a:p>
            <a:pPr rtl="0"/>
            <a:r>
              <a:rPr lang="en-US" sz="1200" b="0" i="0" u="none" strike="noStrike" kern="1200" dirty="0">
                <a:solidFill>
                  <a:schemeClr val="tx1"/>
                </a:solidFill>
                <a:effectLst/>
                <a:latin typeface="+mn-lt"/>
                <a:ea typeface="+mn-ea"/>
                <a:cs typeface="+mn-cs"/>
              </a:rPr>
              <a:t>They can help if someone is being mean to you ✓</a:t>
            </a:r>
            <a:endParaRPr lang="en-US" b="0" dirty="0">
              <a:effectLst/>
            </a:endParaRPr>
          </a:p>
          <a:p>
            <a:pPr rtl="0"/>
            <a:r>
              <a:rPr lang="en-US" sz="1200" b="0" i="0" u="none" strike="noStrike" kern="1200" dirty="0">
                <a:solidFill>
                  <a:schemeClr val="tx1"/>
                </a:solidFill>
                <a:effectLst/>
                <a:latin typeface="+mn-lt"/>
                <a:ea typeface="+mn-ea"/>
                <a:cs typeface="+mn-cs"/>
              </a:rPr>
              <a:t>But apart from your parents/carers? Nobody!</a:t>
            </a:r>
            <a:endParaRPr lang="en-US" b="0" dirty="0">
              <a:effectLst/>
            </a:endParaRPr>
          </a:p>
          <a:p>
            <a:pPr rtl="0"/>
            <a:r>
              <a:rPr lang="en-US" sz="1200" b="0" i="0" u="none" strike="noStrike" kern="1200" dirty="0">
                <a:solidFill>
                  <a:schemeClr val="tx1"/>
                </a:solidFill>
                <a:effectLst/>
                <a:latin typeface="+mn-lt"/>
                <a:ea typeface="+mn-ea"/>
                <a:cs typeface="+mn-cs"/>
              </a:rPr>
              <a:t>Not your best friend.</a:t>
            </a:r>
            <a:endParaRPr lang="en-US" b="0" dirty="0">
              <a:effectLst/>
            </a:endParaRPr>
          </a:p>
          <a:p>
            <a:pPr rtl="0"/>
            <a:r>
              <a:rPr lang="en-US" sz="1200" b="0" i="0" u="none" strike="noStrike" kern="1200" dirty="0">
                <a:solidFill>
                  <a:schemeClr val="tx1"/>
                </a:solidFill>
                <a:effectLst/>
                <a:latin typeface="+mn-lt"/>
                <a:ea typeface="+mn-ea"/>
                <a:cs typeface="+mn-cs"/>
              </a:rPr>
              <a:t> Not your brother.</a:t>
            </a:r>
            <a:endParaRPr lang="en-US" b="0" dirty="0">
              <a:effectLst/>
            </a:endParaRPr>
          </a:p>
          <a:p>
            <a:pPr rtl="0"/>
            <a:r>
              <a:rPr lang="en-US" sz="1200" b="0" i="0" u="none" strike="noStrike" kern="1200" dirty="0">
                <a:solidFill>
                  <a:schemeClr val="tx1"/>
                </a:solidFill>
                <a:effectLst/>
                <a:latin typeface="+mn-lt"/>
                <a:ea typeface="+mn-ea"/>
                <a:cs typeface="+mn-cs"/>
              </a:rPr>
              <a:t> Not your sister.</a:t>
            </a:r>
            <a:endParaRPr lang="en-US" b="0" dirty="0">
              <a:effectLst/>
            </a:endParaRPr>
          </a:p>
          <a:p>
            <a:pPr rtl="0"/>
            <a:r>
              <a:rPr lang="en-US" sz="1200" b="0" i="0" u="none" strike="noStrike" kern="1200" dirty="0">
                <a:solidFill>
                  <a:schemeClr val="tx1"/>
                </a:solidFill>
                <a:effectLst/>
                <a:latin typeface="+mn-lt"/>
                <a:ea typeface="+mn-ea"/>
                <a:cs typeface="+mn-cs"/>
              </a:rPr>
              <a:t> Not your cousin.</a:t>
            </a:r>
            <a:endParaRPr lang="en-US" b="0" dirty="0">
              <a:effectLst/>
            </a:endParaRPr>
          </a:p>
          <a:p>
            <a:pPr rtl="0"/>
            <a:r>
              <a:rPr lang="en-US" sz="1200" b="0" i="0" u="none" strike="noStrike" kern="1200" dirty="0">
                <a:solidFill>
                  <a:schemeClr val="tx1"/>
                </a:solidFill>
                <a:effectLst/>
                <a:latin typeface="+mn-lt"/>
                <a:ea typeface="+mn-ea"/>
                <a:cs typeface="+mn-cs"/>
              </a:rPr>
              <a:t> NOBODY!</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5B8FC9E3-F4BA-4F00-9EBC-85FF6DFA200F}" type="slidenum">
              <a:rPr lang="en-US" smtClean="0"/>
              <a:t>15</a:t>
            </a:fld>
            <a:endParaRPr lang="en-US"/>
          </a:p>
        </p:txBody>
      </p:sp>
    </p:spTree>
    <p:extLst>
      <p:ext uri="{BB962C8B-B14F-4D97-AF65-F5344CB8AC3E}">
        <p14:creationId xmlns:p14="http://schemas.microsoft.com/office/powerpoint/2010/main" val="1573403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Let me check you all understand:</a:t>
            </a:r>
            <a:endParaRPr lang="en-US" b="0" dirty="0">
              <a:effectLst/>
            </a:endParaRPr>
          </a:p>
          <a:p>
            <a:pPr rtl="0"/>
            <a:r>
              <a:rPr lang="en-US" sz="1200" b="0" i="0" u="none" strike="noStrike" kern="1200" dirty="0">
                <a:solidFill>
                  <a:schemeClr val="tx1"/>
                </a:solidFill>
                <a:effectLst/>
                <a:latin typeface="+mn-lt"/>
                <a:ea typeface="+mn-ea"/>
                <a:cs typeface="+mn-cs"/>
              </a:rPr>
              <a:t>(Quick quiz)</a:t>
            </a:r>
            <a:endParaRPr lang="en-US" b="0" dirty="0">
              <a:effectLst/>
            </a:endParaRPr>
          </a:p>
          <a:p>
            <a:pPr rtl="0"/>
            <a:r>
              <a:rPr lang="en-US" sz="1200" b="0" i="0" u="none" strike="noStrike" kern="1200" dirty="0">
                <a:solidFill>
                  <a:schemeClr val="tx1"/>
                </a:solidFill>
                <a:effectLst/>
                <a:latin typeface="+mn-lt"/>
                <a:ea typeface="+mn-ea"/>
                <a:cs typeface="+mn-cs"/>
              </a:rPr>
              <a:t>Question: Can I tell my best friend my password?</a:t>
            </a:r>
            <a:endParaRPr lang="en-US" b="0" dirty="0">
              <a:effectLst/>
            </a:endParaRPr>
          </a:p>
          <a:p>
            <a:pPr rtl="0"/>
            <a:r>
              <a:rPr lang="en-US" sz="1200" b="0" i="0" u="none" strike="noStrike" kern="1200" dirty="0">
                <a:solidFill>
                  <a:schemeClr val="tx1"/>
                </a:solidFill>
                <a:effectLst/>
                <a:latin typeface="+mn-lt"/>
                <a:ea typeface="+mn-ea"/>
                <a:cs typeface="+mn-cs"/>
              </a:rPr>
              <a:t> (No!)</a:t>
            </a:r>
            <a:endParaRPr lang="en-US" b="0" dirty="0">
              <a:effectLst/>
            </a:endParaRPr>
          </a:p>
          <a:p>
            <a:pPr rtl="0"/>
            <a:r>
              <a:rPr lang="en-US" sz="1200" b="0" i="0" u="none" strike="noStrike" kern="1200" dirty="0">
                <a:solidFill>
                  <a:schemeClr val="tx1"/>
                </a:solidFill>
                <a:effectLst/>
                <a:latin typeface="+mn-lt"/>
                <a:ea typeface="+mn-ea"/>
                <a:cs typeface="+mn-cs"/>
              </a:rPr>
              <a:t>Question: Can I tell my gran my password?</a:t>
            </a:r>
            <a:endParaRPr lang="en-US" b="0" dirty="0">
              <a:effectLst/>
            </a:endParaRPr>
          </a:p>
          <a:p>
            <a:pPr rtl="0"/>
            <a:r>
              <a:rPr lang="en-US" sz="1200" b="0" i="0" u="none" strike="noStrike" kern="1200" dirty="0">
                <a:solidFill>
                  <a:schemeClr val="tx1"/>
                </a:solidFill>
                <a:effectLst/>
                <a:latin typeface="+mn-lt"/>
                <a:ea typeface="+mn-ea"/>
                <a:cs typeface="+mn-cs"/>
              </a:rPr>
              <a:t> (Hmm - maybe, if she's your carer! But generally, just parents/carers!)</a:t>
            </a:r>
            <a:endParaRPr lang="en-US" b="0" dirty="0">
              <a:effectLst/>
            </a:endParaRPr>
          </a:p>
          <a:p>
            <a:pPr rtl="0"/>
            <a:r>
              <a:rPr lang="en-US" sz="1200" b="0" i="0" u="none" strike="noStrike" kern="1200" dirty="0">
                <a:solidFill>
                  <a:schemeClr val="tx1"/>
                </a:solidFill>
                <a:effectLst/>
                <a:latin typeface="+mn-lt"/>
                <a:ea typeface="+mn-ea"/>
                <a:cs typeface="+mn-cs"/>
              </a:rPr>
              <a:t>Question: Can I write my password on a piece of paper and leave it on my desk?</a:t>
            </a:r>
            <a:endParaRPr lang="en-US" b="0" dirty="0">
              <a:effectLst/>
            </a:endParaRPr>
          </a:p>
          <a:p>
            <a:pPr rtl="0"/>
            <a:r>
              <a:rPr lang="en-US" sz="1200" b="0" i="0" u="none" strike="noStrike" kern="1200" dirty="0">
                <a:solidFill>
                  <a:schemeClr val="tx1"/>
                </a:solidFill>
                <a:effectLst/>
                <a:latin typeface="+mn-lt"/>
                <a:ea typeface="+mn-ea"/>
                <a:cs typeface="+mn-cs"/>
              </a:rPr>
              <a:t> (No!)</a:t>
            </a:r>
            <a:endParaRPr lang="en-US" b="0" dirty="0">
              <a:effectLst/>
            </a:endParaRPr>
          </a:p>
          <a:p>
            <a:pPr rtl="0"/>
            <a:r>
              <a:rPr lang="en-US" sz="1200" b="0" i="0" u="none" strike="noStrike" kern="1200" dirty="0">
                <a:solidFill>
                  <a:schemeClr val="tx1"/>
                </a:solidFill>
                <a:effectLst/>
                <a:latin typeface="+mn-lt"/>
                <a:ea typeface="+mn-ea"/>
                <a:cs typeface="+mn-cs"/>
              </a:rPr>
              <a:t>Question: Can my mum know my password?</a:t>
            </a:r>
            <a:endParaRPr lang="en-US" b="0" dirty="0">
              <a:effectLst/>
            </a:endParaRPr>
          </a:p>
          <a:p>
            <a:pPr rtl="0"/>
            <a:r>
              <a:rPr lang="en-US" sz="1200" b="0" i="0" u="none" strike="noStrike" kern="1200" dirty="0">
                <a:solidFill>
                  <a:schemeClr val="tx1"/>
                </a:solidFill>
                <a:effectLst/>
                <a:latin typeface="+mn-lt"/>
                <a:ea typeface="+mn-ea"/>
                <a:cs typeface="+mn-cs"/>
              </a:rPr>
              <a:t> (Yes!)</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5B8FC9E3-F4BA-4F00-9EBC-85FF6DFA200F}" type="slidenum">
              <a:rPr lang="en-US" smtClean="0"/>
              <a:t>16</a:t>
            </a:fld>
            <a:endParaRPr lang="en-US"/>
          </a:p>
        </p:txBody>
      </p:sp>
    </p:spTree>
    <p:extLst>
      <p:ext uri="{BB962C8B-B14F-4D97-AF65-F5344CB8AC3E}">
        <p14:creationId xmlns:p14="http://schemas.microsoft.com/office/powerpoint/2010/main" val="3117113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"Alright, before we talk more about games and the internet, we need to understand something really, really important.</a:t>
            </a:r>
            <a:endParaRPr lang="en-US" b="0" dirty="0">
              <a:effectLst/>
            </a:endParaRPr>
          </a:p>
          <a:p>
            <a:pPr rtl="0"/>
            <a:r>
              <a:rPr lang="en-US" sz="1200" b="0" i="0" u="none" strike="noStrike" kern="1200" dirty="0">
                <a:solidFill>
                  <a:schemeClr val="tx1"/>
                </a:solidFill>
                <a:effectLst/>
                <a:latin typeface="+mn-lt"/>
                <a:ea typeface="+mn-ea"/>
                <a:cs typeface="+mn-cs"/>
              </a:rPr>
              <a:t>We need to understand the difference between 'Public' and 'Private.'</a:t>
            </a:r>
            <a:endParaRPr lang="en-US" b="0" dirty="0">
              <a:effectLst/>
            </a:endParaRPr>
          </a:p>
          <a:p>
            <a:pPr rtl="0"/>
            <a:r>
              <a:rPr lang="en-US" sz="1200" b="0" i="0" u="none" strike="noStrike" kern="1200" dirty="0">
                <a:solidFill>
                  <a:schemeClr val="tx1"/>
                </a:solidFill>
                <a:effectLst/>
                <a:latin typeface="+mn-lt"/>
                <a:ea typeface="+mn-ea"/>
                <a:cs typeface="+mn-cs"/>
              </a:rPr>
              <a:t>This is one of the BIGGEST secrets about the internet - and once you understand this, you'll be safer than most adults online!</a:t>
            </a:r>
            <a:endParaRPr lang="en-US" b="0" dirty="0">
              <a:effectLst/>
            </a:endParaRPr>
          </a:p>
          <a:p>
            <a:pPr rtl="0"/>
            <a:r>
              <a:rPr lang="en-US" sz="1200" b="0" i="0" u="none" strike="noStrike" kern="1200" dirty="0">
                <a:solidFill>
                  <a:schemeClr val="tx1"/>
                </a:solidFill>
                <a:effectLst/>
                <a:latin typeface="+mn-lt"/>
                <a:ea typeface="+mn-ea"/>
                <a:cs typeface="+mn-cs"/>
              </a:rPr>
              <a:t>Ready? Let's start with the real world first.</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What is a PUBLIC place?</a:t>
            </a:r>
            <a:endParaRPr lang="en-US" b="0" dirty="0">
              <a:effectLst/>
            </a:endParaRPr>
          </a:p>
          <a:p>
            <a:pPr rtl="0"/>
            <a:r>
              <a:rPr lang="en-US" sz="1200" b="0" i="0" u="none" strike="noStrike" kern="1200" dirty="0">
                <a:solidFill>
                  <a:schemeClr val="tx1"/>
                </a:solidFill>
                <a:effectLst/>
                <a:latin typeface="+mn-lt"/>
                <a:ea typeface="+mn-ea"/>
                <a:cs typeface="+mn-cs"/>
              </a:rPr>
              <a:t>(Ask the class) Can someone give me an example of a public place?</a:t>
            </a:r>
            <a:endParaRPr lang="en-US" b="0" dirty="0">
              <a:effectLst/>
            </a:endParaRPr>
          </a:p>
          <a:p>
            <a:pPr rtl="0"/>
            <a:r>
              <a:rPr lang="en-US" sz="1200" b="0" i="0" u="none" strike="noStrike" kern="1200" dirty="0">
                <a:solidFill>
                  <a:schemeClr val="tx1"/>
                </a:solidFill>
                <a:effectLst/>
                <a:latin typeface="+mn-lt"/>
                <a:ea typeface="+mn-ea"/>
                <a:cs typeface="+mn-cs"/>
              </a:rPr>
              <a:t>(Take answers - should include: park, supermarket, library, street, playground, shopping center)</a:t>
            </a:r>
            <a:endParaRPr lang="en-US" b="0" dirty="0">
              <a:effectLst/>
            </a:endParaRPr>
          </a:p>
          <a:p>
            <a:pPr rtl="0"/>
            <a:r>
              <a:rPr lang="en-US" sz="1200" b="0" i="0" u="none" strike="noStrike" kern="1200" dirty="0">
                <a:solidFill>
                  <a:schemeClr val="tx1"/>
                </a:solidFill>
                <a:effectLst/>
                <a:latin typeface="+mn-lt"/>
                <a:ea typeface="+mn-ea"/>
                <a:cs typeface="+mn-cs"/>
              </a:rPr>
              <a:t>Brilliant! Yes! All of those!</a:t>
            </a:r>
            <a:endParaRPr lang="en-US" b="0" dirty="0">
              <a:effectLst/>
            </a:endParaRPr>
          </a:p>
          <a:p>
            <a:pPr rtl="0"/>
            <a:r>
              <a:rPr lang="en-US" sz="1200" b="0" i="0" u="none" strike="noStrike" kern="1200" dirty="0">
                <a:solidFill>
                  <a:schemeClr val="tx1"/>
                </a:solidFill>
                <a:effectLst/>
                <a:latin typeface="+mn-lt"/>
                <a:ea typeface="+mn-ea"/>
                <a:cs typeface="+mn-cs"/>
              </a:rPr>
              <a:t>A public place is somewhere that anyone can go. You don't need permission. You don't need to be invited. Anyone can walk in.</a:t>
            </a:r>
            <a:endParaRPr lang="en-US" b="0" dirty="0">
              <a:effectLst/>
            </a:endParaRPr>
          </a:p>
          <a:p>
            <a:pPr rtl="0"/>
            <a:r>
              <a:rPr lang="en-US" sz="1200" b="0" i="0" u="none" strike="noStrike" kern="1200" dirty="0">
                <a:solidFill>
                  <a:schemeClr val="tx1"/>
                </a:solidFill>
                <a:effectLst/>
                <a:latin typeface="+mn-lt"/>
                <a:ea typeface="+mn-ea"/>
                <a:cs typeface="+mn-cs"/>
              </a:rPr>
              <a:t>(Use local examples)</a:t>
            </a:r>
            <a:endParaRPr lang="en-US" b="0" dirty="0">
              <a:effectLst/>
            </a:endParaRPr>
          </a:p>
          <a:p>
            <a:pPr rtl="0"/>
            <a:r>
              <a:rPr lang="en-US" sz="1200" b="0" i="0" u="none" strike="noStrike" kern="1200" dirty="0">
                <a:solidFill>
                  <a:schemeClr val="tx1"/>
                </a:solidFill>
                <a:effectLst/>
                <a:latin typeface="+mn-lt"/>
                <a:ea typeface="+mn-ea"/>
                <a:cs typeface="+mn-cs"/>
              </a:rPr>
              <a:t>Like the park near school - anyone can go there! Families, dog walkers, joggers, people you know, people you don't know. It's open to everyone!</a:t>
            </a:r>
            <a:endParaRPr lang="en-US" b="0" dirty="0">
              <a:effectLst/>
            </a:endParaRPr>
          </a:p>
          <a:p>
            <a:pPr rtl="0"/>
            <a:r>
              <a:rPr lang="en-US" sz="1200" b="0" i="0" u="none" strike="noStrike" kern="1200" dirty="0">
                <a:solidFill>
                  <a:schemeClr val="tx1"/>
                </a:solidFill>
                <a:effectLst/>
                <a:latin typeface="+mn-lt"/>
                <a:ea typeface="+mn-ea"/>
                <a:cs typeface="+mn-cs"/>
              </a:rPr>
              <a:t>Or like the supermarket - anyone can shop there! You'll see people you know and LOTS of people you don't know!</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Now, in a public place, are there strangers?</a:t>
            </a:r>
            <a:endParaRPr lang="en-US" b="0" dirty="0">
              <a:effectLst/>
            </a:endParaRPr>
          </a:p>
          <a:p>
            <a:pPr rtl="0"/>
            <a:r>
              <a:rPr lang="en-US" sz="1200" b="0" i="0" u="none" strike="noStrike" kern="1200" dirty="0">
                <a:solidFill>
                  <a:schemeClr val="tx1"/>
                </a:solidFill>
                <a:effectLst/>
                <a:latin typeface="+mn-lt"/>
                <a:ea typeface="+mn-ea"/>
                <a:cs typeface="+mn-cs"/>
              </a:rPr>
              <a:t>(Wait for 'Yes!')</a:t>
            </a:r>
            <a:endParaRPr lang="en-US" b="0" dirty="0">
              <a:effectLst/>
            </a:endParaRPr>
          </a:p>
          <a:p>
            <a:pPr rtl="0"/>
            <a:r>
              <a:rPr lang="en-US" sz="1200" b="0" i="0" u="none" strike="noStrike" kern="1200" dirty="0">
                <a:solidFill>
                  <a:schemeClr val="tx1"/>
                </a:solidFill>
                <a:effectLst/>
                <a:latin typeface="+mn-lt"/>
                <a:ea typeface="+mn-ea"/>
                <a:cs typeface="+mn-cs"/>
              </a:rPr>
              <a:t>Yes! Of course! Strangers are everywhere in public places!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In a public place, is it okay to tell strangers all your secrets?</a:t>
            </a:r>
            <a:endParaRPr lang="en-US" b="0" dirty="0">
              <a:effectLst/>
            </a:endParaRPr>
          </a:p>
          <a:p>
            <a:pPr rtl="0"/>
            <a:r>
              <a:rPr lang="en-US" sz="1200" b="0" i="0" u="none" strike="noStrike" kern="1200" dirty="0">
                <a:solidFill>
                  <a:schemeClr val="tx1"/>
                </a:solidFill>
                <a:effectLst/>
                <a:latin typeface="+mn-lt"/>
                <a:ea typeface="+mn-ea"/>
                <a:cs typeface="+mn-cs"/>
              </a:rPr>
              <a:t>(Wait for 'No!')</a:t>
            </a:r>
            <a:endParaRPr lang="en-US" b="0" dirty="0">
              <a:effectLst/>
            </a:endParaRPr>
          </a:p>
          <a:p>
            <a:pPr rtl="0"/>
            <a:r>
              <a:rPr lang="en-US" sz="1200" b="0" i="0" u="none" strike="noStrike" kern="1200" dirty="0">
                <a:solidFill>
                  <a:schemeClr val="tx1"/>
                </a:solidFill>
                <a:effectLst/>
                <a:latin typeface="+mn-lt"/>
                <a:ea typeface="+mn-ea"/>
                <a:cs typeface="+mn-cs"/>
              </a:rPr>
              <a:t>NO! Of course not!</a:t>
            </a:r>
            <a:endParaRPr lang="en-US" b="0" dirty="0">
              <a:effectLst/>
            </a:endParaRPr>
          </a:p>
          <a:p>
            <a:pPr rtl="0"/>
            <a:r>
              <a:rPr lang="en-US" sz="1200" b="0" i="0" u="none" strike="noStrike" kern="1200" dirty="0">
                <a:solidFill>
                  <a:schemeClr val="tx1"/>
                </a:solidFill>
                <a:effectLst/>
                <a:latin typeface="+mn-lt"/>
                <a:ea typeface="+mn-ea"/>
                <a:cs typeface="+mn-cs"/>
              </a:rPr>
              <a:t>If you're in the park playing football and a stranger is sitting on a bench nearby, you don't walk up to them and say, 'Hi! My name is Emily Jones! I live at 25 Oak Street! I go to St. Peter's School! My phone number is...'</a:t>
            </a:r>
            <a:endParaRPr lang="en-US" b="0" dirty="0">
              <a:effectLst/>
            </a:endParaRPr>
          </a:p>
          <a:p>
            <a:pPr rtl="0"/>
            <a:r>
              <a:rPr lang="en-US" sz="1200" b="0" i="0" u="none" strike="noStrike" kern="1200" dirty="0">
                <a:solidFill>
                  <a:schemeClr val="tx1"/>
                </a:solidFill>
                <a:effectLst/>
                <a:latin typeface="+mn-lt"/>
                <a:ea typeface="+mn-ea"/>
                <a:cs typeface="+mn-cs"/>
              </a:rPr>
              <a:t>You'd never do that! That would be really strange and really dangerous!</a:t>
            </a:r>
            <a:endParaRPr lang="en-US" b="0" dirty="0">
              <a:effectLst/>
            </a:endParaRPr>
          </a:p>
          <a:p>
            <a:pPr rtl="0"/>
            <a:r>
              <a:rPr lang="en-US" sz="1200" b="0" i="0" u="none" strike="noStrike" kern="1200" dirty="0">
                <a:solidFill>
                  <a:schemeClr val="tx1"/>
                </a:solidFill>
                <a:effectLst/>
                <a:latin typeface="+mn-lt"/>
                <a:ea typeface="+mn-ea"/>
                <a:cs typeface="+mn-cs"/>
              </a:rPr>
              <a:t>In public places:</a:t>
            </a:r>
            <a:endParaRPr lang="en-US" b="0" dirty="0">
              <a:effectLst/>
            </a:endParaRPr>
          </a:p>
          <a:p>
            <a:pPr rtl="0"/>
            <a:r>
              <a:rPr lang="en-US" sz="1200" b="0" i="0" u="none" strike="noStrike" kern="1200" dirty="0">
                <a:solidFill>
                  <a:schemeClr val="tx1"/>
                </a:solidFill>
                <a:effectLst/>
                <a:latin typeface="+mn-lt"/>
                <a:ea typeface="+mn-ea"/>
                <a:cs typeface="+mn-cs"/>
              </a:rPr>
              <a:t>We can play and have fun ✓</a:t>
            </a:r>
            <a:endParaRPr lang="en-US" b="0" dirty="0">
              <a:effectLst/>
            </a:endParaRPr>
          </a:p>
          <a:p>
            <a:pPr rtl="0"/>
            <a:r>
              <a:rPr lang="en-US" sz="1200" b="0" i="0" u="none" strike="noStrike" kern="1200" dirty="0">
                <a:solidFill>
                  <a:schemeClr val="tx1"/>
                </a:solidFill>
                <a:effectLst/>
                <a:latin typeface="+mn-lt"/>
                <a:ea typeface="+mn-ea"/>
                <a:cs typeface="+mn-cs"/>
              </a:rPr>
              <a:t>We behave nicely and politely ✓</a:t>
            </a:r>
            <a:endParaRPr lang="en-US" b="0" dirty="0">
              <a:effectLst/>
            </a:endParaRPr>
          </a:p>
          <a:p>
            <a:pPr rtl="0"/>
            <a:r>
              <a:rPr lang="en-US" sz="1200" b="0" i="0" u="none" strike="noStrike" kern="1200" dirty="0">
                <a:solidFill>
                  <a:schemeClr val="tx1"/>
                </a:solidFill>
                <a:effectLst/>
                <a:latin typeface="+mn-lt"/>
                <a:ea typeface="+mn-ea"/>
                <a:cs typeface="+mn-cs"/>
              </a:rPr>
              <a:t>But we DON'T share our secrets with strangers ✓</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Now - what is a PRIVATE place?</a:t>
            </a:r>
            <a:endParaRPr lang="en-US" b="0" dirty="0">
              <a:effectLst/>
            </a:endParaRPr>
          </a:p>
          <a:p>
            <a:pPr rtl="0"/>
            <a:r>
              <a:rPr lang="en-US" sz="1200" b="0" i="0" u="none" strike="noStrike" kern="1200" dirty="0">
                <a:solidFill>
                  <a:schemeClr val="tx1"/>
                </a:solidFill>
                <a:effectLst/>
                <a:latin typeface="+mn-lt"/>
                <a:ea typeface="+mn-ea"/>
                <a:cs typeface="+mn-cs"/>
              </a:rPr>
              <a:t>(Ask the class) Can someone give me an example of a private place?</a:t>
            </a:r>
            <a:endParaRPr lang="en-US" b="0" dirty="0">
              <a:effectLst/>
            </a:endParaRPr>
          </a:p>
          <a:p>
            <a:pPr rtl="0"/>
            <a:r>
              <a:rPr lang="en-US" sz="1200" b="0" i="0" u="none" strike="noStrike" kern="1200" dirty="0">
                <a:solidFill>
                  <a:schemeClr val="tx1"/>
                </a:solidFill>
                <a:effectLst/>
                <a:latin typeface="+mn-lt"/>
                <a:ea typeface="+mn-ea"/>
                <a:cs typeface="+mn-cs"/>
              </a:rPr>
              <a:t>(Take answers - should include: your house, your bedroom, your bathroom, your family's car)</a:t>
            </a:r>
            <a:endParaRPr lang="en-US" b="0" dirty="0">
              <a:effectLst/>
            </a:endParaRPr>
          </a:p>
          <a:p>
            <a:pPr rtl="0"/>
            <a:r>
              <a:rPr lang="en-US" sz="1200" b="0" i="0" u="none" strike="noStrike" kern="1200" dirty="0">
                <a:solidFill>
                  <a:schemeClr val="tx1"/>
                </a:solidFill>
                <a:effectLst/>
                <a:latin typeface="+mn-lt"/>
                <a:ea typeface="+mn-ea"/>
                <a:cs typeface="+mn-cs"/>
              </a:rPr>
              <a:t>Perfect! Yes!</a:t>
            </a:r>
            <a:endParaRPr lang="en-US" b="0" dirty="0">
              <a:effectLst/>
            </a:endParaRPr>
          </a:p>
          <a:p>
            <a:pPr rtl="0"/>
            <a:r>
              <a:rPr lang="en-US" sz="1200" b="0" i="0" u="none" strike="noStrike" kern="1200" dirty="0">
                <a:solidFill>
                  <a:schemeClr val="tx1"/>
                </a:solidFill>
                <a:effectLst/>
                <a:latin typeface="+mn-lt"/>
                <a:ea typeface="+mn-ea"/>
                <a:cs typeface="+mn-cs"/>
              </a:rPr>
              <a:t>A private place is somewhere that's just for YOU and your family. It's somewhere that strangers are NOT allowed to enter.</a:t>
            </a:r>
            <a:endParaRPr lang="en-US" b="0" dirty="0">
              <a:effectLst/>
            </a:endParaRPr>
          </a:p>
          <a:p>
            <a:pPr rtl="0"/>
            <a:r>
              <a:rPr lang="en-US" sz="1200" b="0" i="0" u="none" strike="noStrike" kern="1200" dirty="0">
                <a:solidFill>
                  <a:schemeClr val="tx1"/>
                </a:solidFill>
                <a:effectLst/>
                <a:latin typeface="+mn-lt"/>
                <a:ea typeface="+mn-ea"/>
                <a:cs typeface="+mn-cs"/>
              </a:rPr>
              <a:t>(Point to a student)</a:t>
            </a:r>
            <a:endParaRPr lang="en-US" b="0" dirty="0">
              <a:effectLst/>
            </a:endParaRPr>
          </a:p>
          <a:p>
            <a:pPr rtl="0"/>
            <a:r>
              <a:rPr lang="en-US" sz="1200" b="0" i="0" u="none" strike="noStrike" kern="1200" dirty="0">
                <a:solidFill>
                  <a:schemeClr val="tx1"/>
                </a:solidFill>
                <a:effectLst/>
                <a:latin typeface="+mn-lt"/>
                <a:ea typeface="+mn-ea"/>
                <a:cs typeface="+mn-cs"/>
              </a:rPr>
              <a:t>Is a stranger allowed to walk into your bedroom whenever they want?</a:t>
            </a:r>
            <a:endParaRPr lang="en-US" b="0" dirty="0">
              <a:effectLst/>
            </a:endParaRPr>
          </a:p>
          <a:p>
            <a:pPr rtl="0"/>
            <a:r>
              <a:rPr lang="en-US" sz="1200" b="0" i="0" u="none" strike="noStrike" kern="1200" dirty="0">
                <a:solidFill>
                  <a:schemeClr val="tx1"/>
                </a:solidFill>
                <a:effectLst/>
                <a:latin typeface="+mn-lt"/>
                <a:ea typeface="+mn-ea"/>
                <a:cs typeface="+mn-cs"/>
              </a:rPr>
              <a:t>(Student: No!)</a:t>
            </a:r>
            <a:endParaRPr lang="en-US" b="0" dirty="0">
              <a:effectLst/>
            </a:endParaRPr>
          </a:p>
          <a:p>
            <a:pPr rtl="0"/>
            <a:r>
              <a:rPr lang="en-US" sz="1200" b="0" i="0" u="none" strike="noStrike" kern="1200" dirty="0">
                <a:solidFill>
                  <a:schemeClr val="tx1"/>
                </a:solidFill>
                <a:effectLst/>
                <a:latin typeface="+mn-lt"/>
                <a:ea typeface="+mn-ea"/>
                <a:cs typeface="+mn-cs"/>
              </a:rPr>
              <a:t>Exactly! NO! Your bedroom is PRIVATE! Only people you invite (like your family or best friend) are allowed in there!</a:t>
            </a:r>
            <a:endParaRPr lang="en-US" b="0" dirty="0">
              <a:effectLst/>
            </a:endParaRPr>
          </a:p>
          <a:p>
            <a:pPr rtl="0"/>
            <a:r>
              <a:rPr lang="en-US" sz="1200" b="0" i="0" u="none" strike="noStrike" kern="1200" dirty="0">
                <a:solidFill>
                  <a:schemeClr val="tx1"/>
                </a:solidFill>
                <a:effectLst/>
                <a:latin typeface="+mn-lt"/>
                <a:ea typeface="+mn-ea"/>
                <a:cs typeface="+mn-cs"/>
              </a:rPr>
              <a:t>In your bedroom, you can:</a:t>
            </a:r>
            <a:endParaRPr lang="en-US" b="0" dirty="0">
              <a:effectLst/>
            </a:endParaRPr>
          </a:p>
          <a:p>
            <a:pPr rtl="0"/>
            <a:r>
              <a:rPr lang="en-US" sz="1200" b="0" i="0" u="none" strike="noStrike" kern="1200" dirty="0">
                <a:solidFill>
                  <a:schemeClr val="tx1"/>
                </a:solidFill>
                <a:effectLst/>
                <a:latin typeface="+mn-lt"/>
                <a:ea typeface="+mn-ea"/>
                <a:cs typeface="+mn-cs"/>
              </a:rPr>
              <a:t>Tell secrets to your family ✓</a:t>
            </a:r>
            <a:endParaRPr lang="en-US" b="0" dirty="0">
              <a:effectLst/>
            </a:endParaRPr>
          </a:p>
          <a:p>
            <a:pPr rtl="0"/>
            <a:r>
              <a:rPr lang="en-US" sz="1200" b="0" i="0" u="none" strike="noStrike" kern="1200" dirty="0">
                <a:solidFill>
                  <a:schemeClr val="tx1"/>
                </a:solidFill>
                <a:effectLst/>
                <a:latin typeface="+mn-lt"/>
                <a:ea typeface="+mn-ea"/>
                <a:cs typeface="+mn-cs"/>
              </a:rPr>
              <a:t>Be silly ✓</a:t>
            </a:r>
            <a:endParaRPr lang="en-US" b="0" dirty="0">
              <a:effectLst/>
            </a:endParaRPr>
          </a:p>
          <a:p>
            <a:pPr rtl="0"/>
            <a:r>
              <a:rPr lang="en-US" sz="1200" b="0" i="0" u="none" strike="noStrike" kern="1200" dirty="0">
                <a:solidFill>
                  <a:schemeClr val="tx1"/>
                </a:solidFill>
                <a:effectLst/>
                <a:latin typeface="+mn-lt"/>
                <a:ea typeface="+mn-ea"/>
                <a:cs typeface="+mn-cs"/>
              </a:rPr>
              <a:t>Talk about personal things ✓</a:t>
            </a:r>
            <a:endParaRPr lang="en-US" b="0" dirty="0">
              <a:effectLst/>
            </a:endParaRPr>
          </a:p>
          <a:p>
            <a:pPr rtl="0"/>
            <a:r>
              <a:rPr lang="en-US" sz="1200" b="0" i="0" u="none" strike="noStrike" kern="1200" dirty="0">
                <a:solidFill>
                  <a:schemeClr val="tx1"/>
                </a:solidFill>
                <a:effectLst/>
                <a:latin typeface="+mn-lt"/>
                <a:ea typeface="+mn-ea"/>
                <a:cs typeface="+mn-cs"/>
              </a:rPr>
              <a:t>Feel completely safe ✓</a:t>
            </a:r>
            <a:endParaRPr lang="en-US" b="0" dirty="0">
              <a:effectLst/>
            </a:endParaRPr>
          </a:p>
          <a:p>
            <a:pPr rtl="0"/>
            <a:r>
              <a:rPr lang="en-US" sz="1200" b="0" i="0" u="none" strike="noStrike" kern="1200" dirty="0">
                <a:solidFill>
                  <a:schemeClr val="tx1"/>
                </a:solidFill>
                <a:effectLst/>
                <a:latin typeface="+mn-lt"/>
                <a:ea typeface="+mn-ea"/>
                <a:cs typeface="+mn-cs"/>
              </a:rPr>
              <a:t>Because you know EXACTLY who is there - just people you trust!</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So we understand Public vs. Private in the REAL world.</a:t>
            </a:r>
            <a:endParaRPr lang="en-US" b="0" dirty="0">
              <a:effectLst/>
            </a:endParaRPr>
          </a:p>
          <a:p>
            <a:pPr rtl="0"/>
            <a:r>
              <a:rPr lang="en-US" sz="1200" b="0" i="0" u="none" strike="noStrike" kern="1200" dirty="0">
                <a:solidFill>
                  <a:schemeClr val="tx1"/>
                </a:solidFill>
                <a:effectLst/>
                <a:latin typeface="+mn-lt"/>
                <a:ea typeface="+mn-ea"/>
                <a:cs typeface="+mn-cs"/>
              </a:rPr>
              <a:t>Public = Strangers are there (Park, Supermarket)</a:t>
            </a:r>
            <a:endParaRPr lang="en-US" b="0" dirty="0">
              <a:effectLst/>
            </a:endParaRPr>
          </a:p>
          <a:p>
            <a:pPr rtl="0"/>
            <a:r>
              <a:rPr lang="en-US" sz="1200" b="0" i="0" u="none" strike="noStrike" kern="1200" dirty="0">
                <a:solidFill>
                  <a:schemeClr val="tx1"/>
                </a:solidFill>
                <a:effectLst/>
                <a:latin typeface="+mn-lt"/>
                <a:ea typeface="+mn-ea"/>
                <a:cs typeface="+mn-cs"/>
              </a:rPr>
              <a:t> Private = Only people you choose (Your bedroom, Your house)</a:t>
            </a:r>
            <a:endParaRPr lang="en-US" b="0" dirty="0">
              <a:effectLst/>
            </a:endParaRPr>
          </a:p>
          <a:p>
            <a:pPr rtl="0"/>
            <a:r>
              <a:rPr lang="en-US" sz="1200" b="0" i="0" u="none" strike="noStrike" kern="1200" dirty="0">
                <a:solidFill>
                  <a:schemeClr val="tx1"/>
                </a:solidFill>
                <a:effectLst/>
                <a:latin typeface="+mn-lt"/>
                <a:ea typeface="+mn-ea"/>
                <a:cs typeface="+mn-cs"/>
              </a:rPr>
              <a:t>Easy, right?</a:t>
            </a:r>
            <a:endParaRPr lang="en-US" b="0" dirty="0">
              <a:effectLst/>
            </a:endParaRPr>
          </a:p>
          <a:p>
            <a:pPr rtl="0"/>
            <a:r>
              <a:rPr lang="en-US" sz="1200" b="0" i="0" u="none" strike="noStrike" kern="1200" dirty="0">
                <a:solidFill>
                  <a:schemeClr val="tx1"/>
                </a:solidFill>
                <a:effectLst/>
                <a:latin typeface="+mn-lt"/>
                <a:ea typeface="+mn-ea"/>
                <a:cs typeface="+mn-cs"/>
              </a:rPr>
              <a:t>Now here's where it gets tricky. Here's the BIG SECRET about the internet.</a:t>
            </a:r>
            <a:endParaRPr lang="en-US" b="0" dirty="0">
              <a:effectLst/>
            </a:endParaRPr>
          </a:p>
          <a:p>
            <a:pPr rtl="0"/>
            <a:r>
              <a:rPr lang="en-US" sz="1200" b="0" i="0" u="none" strike="noStrike" kern="1200" dirty="0">
                <a:solidFill>
                  <a:schemeClr val="tx1"/>
                </a:solidFill>
                <a:effectLst/>
                <a:latin typeface="+mn-lt"/>
                <a:ea typeface="+mn-ea"/>
                <a:cs typeface="+mn-cs"/>
              </a:rPr>
              <a:t>(Slow down - this is the crucial moment)</a:t>
            </a:r>
            <a:endParaRPr lang="en-US" b="0" dirty="0">
              <a:effectLst/>
            </a:endParaRPr>
          </a:p>
          <a:p>
            <a:pPr rtl="0"/>
            <a:r>
              <a:rPr lang="en-US" sz="1200" b="0" i="0" u="none" strike="noStrike" kern="1200" dirty="0">
                <a:solidFill>
                  <a:schemeClr val="tx1"/>
                </a:solidFill>
                <a:effectLst/>
                <a:latin typeface="+mn-lt"/>
                <a:ea typeface="+mn-ea"/>
                <a:cs typeface="+mn-cs"/>
              </a:rPr>
              <a:t>When you're playing on a tablet or phone or computer in your bedroom, where are you? Are you in a public place or a private place?</a:t>
            </a:r>
            <a:endParaRPr lang="en-US" b="0" dirty="0">
              <a:effectLst/>
            </a:endParaRPr>
          </a:p>
          <a:p>
            <a:pPr rtl="0"/>
            <a:r>
              <a:rPr lang="en-US" sz="1200" b="0" i="0" u="none" strike="noStrike" kern="1200" dirty="0">
                <a:solidFill>
                  <a:schemeClr val="tx1"/>
                </a:solidFill>
                <a:effectLst/>
                <a:latin typeface="+mn-lt"/>
                <a:ea typeface="+mn-ea"/>
                <a:cs typeface="+mn-cs"/>
              </a:rPr>
              <a:t>(Pause - let them think)</a:t>
            </a:r>
            <a:endParaRPr lang="en-US" b="0" dirty="0">
              <a:effectLst/>
            </a:endParaRPr>
          </a:p>
          <a:p>
            <a:pPr rtl="0"/>
            <a:r>
              <a:rPr lang="en-US" sz="1200" b="0" i="0" u="none" strike="noStrike" kern="1200" dirty="0">
                <a:solidFill>
                  <a:schemeClr val="tx1"/>
                </a:solidFill>
                <a:effectLst/>
                <a:latin typeface="+mn-lt"/>
                <a:ea typeface="+mn-ea"/>
                <a:cs typeface="+mn-cs"/>
              </a:rPr>
              <a:t>Transition to the next slide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5B8FC9E3-F4BA-4F00-9EBC-85FF6DFA200F}" type="slidenum">
              <a:rPr lang="en-US" smtClean="0"/>
              <a:t>17</a:t>
            </a:fld>
            <a:endParaRPr lang="en-US"/>
          </a:p>
        </p:txBody>
      </p:sp>
    </p:spTree>
    <p:extLst>
      <p:ext uri="{BB962C8B-B14F-4D97-AF65-F5344CB8AC3E}">
        <p14:creationId xmlns:p14="http://schemas.microsoft.com/office/powerpoint/2010/main" val="3011541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Alright everyone! Final quiz! This is where we see if you're true Password Experts!</a:t>
            </a:r>
            <a:endParaRPr lang="en-US" b="0" dirty="0">
              <a:effectLst/>
            </a:endParaRPr>
          </a:p>
          <a:p>
            <a:pPr rtl="0"/>
            <a:r>
              <a:rPr lang="en-US" sz="1200" b="0" i="0" u="none" strike="noStrike" kern="1200" dirty="0">
                <a:solidFill>
                  <a:schemeClr val="tx1"/>
                </a:solidFill>
                <a:effectLst/>
                <a:latin typeface="+mn-lt"/>
                <a:ea typeface="+mn-ea"/>
                <a:cs typeface="+mn-cs"/>
              </a:rPr>
              <a:t>I'm going to show you five passwords. For each one, you need to decide:</a:t>
            </a:r>
            <a:endParaRPr lang="en-US" b="0" dirty="0">
              <a:effectLst/>
            </a:endParaRPr>
          </a:p>
          <a:p>
            <a:pPr rtl="0"/>
            <a:r>
              <a:rPr lang="en-US" sz="1200" b="0" i="0" u="none" strike="noStrike" kern="1200" dirty="0">
                <a:solidFill>
                  <a:schemeClr val="tx1"/>
                </a:solidFill>
                <a:effectLst/>
                <a:latin typeface="+mn-lt"/>
                <a:ea typeface="+mn-ea"/>
                <a:cs typeface="+mn-cs"/>
              </a:rPr>
              <a:t>Is it WEAK and easy for a stranger or computer to guess? → THUMBS DOWN!</a:t>
            </a:r>
            <a:endParaRPr lang="en-US" b="0" dirty="0">
              <a:effectLst/>
            </a:endParaRPr>
          </a:p>
          <a:p>
            <a:pPr rtl="0"/>
            <a:r>
              <a:rPr lang="en-US" sz="1200" b="0" i="0" u="none" strike="noStrike" kern="1200" dirty="0">
                <a:solidFill>
                  <a:schemeClr val="tx1"/>
                </a:solidFill>
                <a:effectLst/>
                <a:latin typeface="+mn-lt"/>
                <a:ea typeface="+mn-ea"/>
                <a:cs typeface="+mn-cs"/>
              </a:rPr>
              <a:t> Is it a SUPER STRONG password that would take years to crack? → THUMBS UP!</a:t>
            </a:r>
            <a:endParaRPr lang="en-US" b="0" dirty="0">
              <a:effectLst/>
            </a:endParaRPr>
          </a:p>
          <a:p>
            <a:pPr rtl="0"/>
            <a:r>
              <a:rPr lang="en-US" sz="1200" b="0" i="0" u="none" strike="noStrike" kern="1200" dirty="0">
                <a:solidFill>
                  <a:schemeClr val="tx1"/>
                </a:solidFill>
                <a:effectLst/>
                <a:latin typeface="+mn-lt"/>
                <a:ea typeface="+mn-ea"/>
                <a:cs typeface="+mn-cs"/>
              </a:rPr>
              <a:t>Think about what we've learned:</a:t>
            </a:r>
            <a:endParaRPr lang="en-US" b="0" dirty="0">
              <a:effectLst/>
            </a:endParaRPr>
          </a:p>
          <a:p>
            <a:pPr rtl="0"/>
            <a:r>
              <a:rPr lang="en-US" sz="1200" b="0" i="0" u="none" strike="noStrike" kern="1200" dirty="0">
                <a:solidFill>
                  <a:schemeClr val="tx1"/>
                </a:solidFill>
                <a:effectLst/>
                <a:latin typeface="+mn-lt"/>
                <a:ea typeface="+mn-ea"/>
                <a:cs typeface="+mn-cs"/>
              </a:rPr>
              <a:t>Does it use your name, pet's name, or birthday? = BAD!</a:t>
            </a:r>
            <a:endParaRPr lang="en-US" b="0" dirty="0">
              <a:effectLst/>
            </a:endParaRPr>
          </a:p>
          <a:p>
            <a:pPr rtl="0"/>
            <a:r>
              <a:rPr lang="en-US" sz="1200" b="0" i="0" u="none" strike="noStrike" kern="1200" dirty="0">
                <a:solidFill>
                  <a:schemeClr val="tx1"/>
                </a:solidFill>
                <a:effectLst/>
                <a:latin typeface="+mn-lt"/>
                <a:ea typeface="+mn-ea"/>
                <a:cs typeface="+mn-cs"/>
              </a:rPr>
              <a:t>Does it have three random words, a number, and a symbol? = GOOD!</a:t>
            </a:r>
            <a:endParaRPr lang="en-US" b="0" dirty="0">
              <a:effectLst/>
            </a:endParaRPr>
          </a:p>
          <a:p>
            <a:pPr rtl="0"/>
            <a:r>
              <a:rPr lang="en-US" sz="1200" b="0" i="0" u="none" strike="noStrike" kern="1200" dirty="0">
                <a:solidFill>
                  <a:schemeClr val="tx1"/>
                </a:solidFill>
                <a:effectLst/>
                <a:latin typeface="+mn-lt"/>
                <a:ea typeface="+mn-ea"/>
                <a:cs typeface="+mn-cs"/>
              </a:rPr>
              <a:t>Everyone ready? Thumbs ready?</a:t>
            </a:r>
            <a:endParaRPr lang="en-US" b="0" dirty="0">
              <a:effectLst/>
            </a:endParaRPr>
          </a:p>
          <a:p>
            <a:pPr rtl="0"/>
            <a:r>
              <a:rPr lang="en-US" sz="1200" b="0" i="0" u="none" strike="noStrike" kern="1200" dirty="0">
                <a:solidFill>
                  <a:schemeClr val="tx1"/>
                </a:solidFill>
                <a:effectLst/>
                <a:latin typeface="+mn-lt"/>
                <a:ea typeface="+mn-ea"/>
                <a:cs typeface="+mn-cs"/>
              </a:rPr>
              <a:t>Let's go!</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PASSWORD NUMBER 1: Password123</a:t>
            </a:r>
            <a:endParaRPr lang="en-US" b="0" dirty="0">
              <a:effectLst/>
            </a:endParaRPr>
          </a:p>
          <a:p>
            <a:pPr rtl="0"/>
            <a:r>
              <a:rPr lang="en-US" sz="1200" b="0" i="0" u="none" strike="noStrike" kern="1200" dirty="0">
                <a:solidFill>
                  <a:schemeClr val="tx1"/>
                </a:solidFill>
                <a:effectLst/>
                <a:latin typeface="+mn-lt"/>
                <a:ea typeface="+mn-ea"/>
                <a:cs typeface="+mn-cs"/>
              </a:rPr>
              <a:t>Thumbs up if it's STRONG. Thumbs down if it's WEAK.</a:t>
            </a:r>
            <a:endParaRPr lang="en-US" b="0" dirty="0">
              <a:effectLst/>
            </a:endParaRPr>
          </a:p>
          <a:p>
            <a:pPr rtl="0"/>
            <a:r>
              <a:rPr lang="en-US" sz="1200" b="0" i="0" u="none" strike="noStrike" kern="1200" dirty="0">
                <a:solidFill>
                  <a:schemeClr val="tx1"/>
                </a:solidFill>
                <a:effectLst/>
                <a:latin typeface="+mn-lt"/>
                <a:ea typeface="+mn-ea"/>
                <a:cs typeface="+mn-cs"/>
              </a:rPr>
              <a:t>(Wait for thumbs - should be DOWN)</a:t>
            </a:r>
            <a:endParaRPr lang="en-US" b="0" dirty="0">
              <a:effectLst/>
            </a:endParaRPr>
          </a:p>
          <a:p>
            <a:pPr rtl="0"/>
            <a:r>
              <a:rPr lang="en-US" sz="1200" b="0" i="0" u="none" strike="noStrike" kern="1200" dirty="0">
                <a:solidFill>
                  <a:schemeClr val="tx1"/>
                </a:solidFill>
                <a:effectLst/>
                <a:latin typeface="+mn-lt"/>
                <a:ea typeface="+mn-ea"/>
                <a:cs typeface="+mn-cs"/>
              </a:rPr>
              <a:t>THUMBS DOWN! This is REALLY, REALLY WEAK!</a:t>
            </a:r>
            <a:endParaRPr lang="en-US" b="0" dirty="0">
              <a:effectLst/>
            </a:endParaRPr>
          </a:p>
          <a:p>
            <a:pPr rtl="0"/>
            <a:r>
              <a:rPr lang="en-US" sz="1200" b="0" i="0" u="none" strike="noStrike" kern="1200" dirty="0">
                <a:solidFill>
                  <a:schemeClr val="tx1"/>
                </a:solidFill>
                <a:effectLst/>
                <a:latin typeface="+mn-lt"/>
                <a:ea typeface="+mn-ea"/>
                <a:cs typeface="+mn-cs"/>
              </a:rPr>
              <a:t>This is actually THE most common password in the ENTIRE WORLD!</a:t>
            </a:r>
            <a:endParaRPr lang="en-US" b="0" dirty="0">
              <a:effectLst/>
            </a:endParaRPr>
          </a:p>
          <a:p>
            <a:pPr rtl="0"/>
            <a:r>
              <a:rPr lang="en-US" sz="1200" b="0" i="0" u="none" strike="noStrike" kern="1200" dirty="0">
                <a:solidFill>
                  <a:schemeClr val="tx1"/>
                </a:solidFill>
                <a:effectLst/>
                <a:latin typeface="+mn-lt"/>
                <a:ea typeface="+mn-ea"/>
                <a:cs typeface="+mn-cs"/>
              </a:rPr>
              <a:t>Millions and millions of people use "Password123"!</a:t>
            </a:r>
            <a:endParaRPr lang="en-US" b="0" dirty="0">
              <a:effectLst/>
            </a:endParaRPr>
          </a:p>
          <a:p>
            <a:pPr rtl="0"/>
            <a:r>
              <a:rPr lang="en-US" sz="1200" b="0" i="0" u="none" strike="noStrike" kern="1200" dirty="0">
                <a:solidFill>
                  <a:schemeClr val="tx1"/>
                </a:solidFill>
                <a:effectLst/>
                <a:latin typeface="+mn-lt"/>
                <a:ea typeface="+mn-ea"/>
                <a:cs typeface="+mn-cs"/>
              </a:rPr>
              <a:t>(Make this dramatic)</a:t>
            </a:r>
            <a:endParaRPr lang="en-US" b="0" dirty="0">
              <a:effectLst/>
            </a:endParaRPr>
          </a:p>
          <a:p>
            <a:pPr rtl="0"/>
            <a:r>
              <a:rPr lang="en-US" sz="1200" b="0" i="0" u="none" strike="noStrike" kern="1200" dirty="0">
                <a:solidFill>
                  <a:schemeClr val="tx1"/>
                </a:solidFill>
                <a:effectLst/>
                <a:latin typeface="+mn-lt"/>
                <a:ea typeface="+mn-ea"/>
                <a:cs typeface="+mn-cs"/>
              </a:rPr>
              <a:t>Do you know what that means?</a:t>
            </a:r>
            <a:endParaRPr lang="en-US" b="0" dirty="0">
              <a:effectLst/>
            </a:endParaRPr>
          </a:p>
          <a:p>
            <a:pPr rtl="0"/>
            <a:r>
              <a:rPr lang="en-US" sz="1200" b="0" i="0" u="none" strike="noStrike" kern="1200" dirty="0">
                <a:solidFill>
                  <a:schemeClr val="tx1"/>
                </a:solidFill>
                <a:effectLst/>
                <a:latin typeface="+mn-lt"/>
                <a:ea typeface="+mn-ea"/>
                <a:cs typeface="+mn-cs"/>
              </a:rPr>
              <a:t>It means it's the VERY FIRST password a hacker will try!</a:t>
            </a:r>
            <a:endParaRPr lang="en-US" b="0" dirty="0">
              <a:effectLst/>
            </a:endParaRPr>
          </a:p>
          <a:p>
            <a:pPr rtl="0"/>
            <a:r>
              <a:rPr lang="en-US" sz="1200" b="0" i="0" u="none" strike="noStrike" kern="1200" dirty="0">
                <a:solidFill>
                  <a:schemeClr val="tx1"/>
                </a:solidFill>
                <a:effectLst/>
                <a:latin typeface="+mn-lt"/>
                <a:ea typeface="+mn-ea"/>
                <a:cs typeface="+mn-cs"/>
              </a:rPr>
              <a:t>They don't even need a computer to guess it! They just type "Password123" and - BOOM! - they're in your account!</a:t>
            </a:r>
            <a:endParaRPr lang="en-US" b="0" dirty="0">
              <a:effectLst/>
            </a:endParaRPr>
          </a:p>
          <a:p>
            <a:pPr rtl="0"/>
            <a:r>
              <a:rPr lang="en-US" sz="1200" b="0" i="0" u="none" strike="noStrike" kern="1200" dirty="0">
                <a:solidFill>
                  <a:schemeClr val="tx1"/>
                </a:solidFill>
                <a:effectLst/>
                <a:latin typeface="+mn-lt"/>
                <a:ea typeface="+mn-ea"/>
                <a:cs typeface="+mn-cs"/>
              </a:rPr>
              <a:t>How long would it take a computer to crack this?</a:t>
            </a:r>
            <a:endParaRPr lang="en-US" b="0" dirty="0">
              <a:effectLst/>
            </a:endParaRPr>
          </a:p>
          <a:p>
            <a:pPr rtl="0"/>
            <a:r>
              <a:rPr lang="en-US" sz="1200" b="0" i="0" u="none" strike="noStrike" kern="1200" dirty="0">
                <a:solidFill>
                  <a:schemeClr val="tx1"/>
                </a:solidFill>
                <a:effectLst/>
                <a:latin typeface="+mn-lt"/>
                <a:ea typeface="+mn-ea"/>
                <a:cs typeface="+mn-cs"/>
              </a:rPr>
              <a:t>Less than 0.1 seconds! Faster than a blink!</a:t>
            </a:r>
            <a:endParaRPr lang="en-US" b="0" dirty="0">
              <a:effectLst/>
            </a:endParaRPr>
          </a:p>
          <a:p>
            <a:pPr rtl="0"/>
            <a:r>
              <a:rPr lang="en-US" sz="1200" b="0" i="0" u="none" strike="noStrike" kern="1200" dirty="0">
                <a:solidFill>
                  <a:schemeClr val="tx1"/>
                </a:solidFill>
                <a:effectLst/>
                <a:latin typeface="+mn-lt"/>
                <a:ea typeface="+mn-ea"/>
                <a:cs typeface="+mn-cs"/>
              </a:rPr>
              <a:t>If this was a lock on your door, it would be made of wet tissue paper!</a:t>
            </a:r>
            <a:endParaRPr lang="en-US" b="0" dirty="0">
              <a:effectLst/>
            </a:endParaRPr>
          </a:p>
          <a:p>
            <a:pPr rtl="0"/>
            <a:r>
              <a:rPr lang="en-US" sz="1200" b="0" i="0" u="none" strike="noStrike" kern="1200" dirty="0">
                <a:solidFill>
                  <a:schemeClr val="tx1"/>
                </a:solidFill>
                <a:effectLst/>
                <a:latin typeface="+mn-lt"/>
                <a:ea typeface="+mn-ea"/>
                <a:cs typeface="+mn-cs"/>
              </a:rPr>
              <a:t>This is the WORST password you could possibly choose!</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PASSWORD NUMBER 2: Charlie2014</a:t>
            </a:r>
            <a:endParaRPr lang="en-US" b="0" dirty="0">
              <a:effectLst/>
            </a:endParaRPr>
          </a:p>
          <a:p>
            <a:pPr rtl="0"/>
            <a:r>
              <a:rPr lang="en-US" sz="1200" b="0" i="0" u="none" strike="noStrike" kern="1200" dirty="0">
                <a:solidFill>
                  <a:schemeClr val="tx1"/>
                </a:solidFill>
                <a:effectLst/>
                <a:latin typeface="+mn-lt"/>
                <a:ea typeface="+mn-ea"/>
                <a:cs typeface="+mn-cs"/>
              </a:rPr>
              <a:t>Imagine your name is Charlie and you were born in 2014.</a:t>
            </a:r>
            <a:endParaRPr lang="en-US" b="0" dirty="0">
              <a:effectLst/>
            </a:endParaRPr>
          </a:p>
          <a:p>
            <a:pPr rtl="0"/>
            <a:r>
              <a:rPr lang="en-US" sz="1200" b="0" i="0" u="none" strike="noStrike" kern="1200" dirty="0">
                <a:solidFill>
                  <a:schemeClr val="tx1"/>
                </a:solidFill>
                <a:effectLst/>
                <a:latin typeface="+mn-lt"/>
                <a:ea typeface="+mn-ea"/>
                <a:cs typeface="+mn-cs"/>
              </a:rPr>
              <a:t>Thumbs up for STRONG. Thumbs down for WEAK.</a:t>
            </a:r>
            <a:endParaRPr lang="en-US" b="0" dirty="0">
              <a:effectLst/>
            </a:endParaRPr>
          </a:p>
          <a:p>
            <a:pPr rtl="0"/>
            <a:r>
              <a:rPr lang="en-US" sz="1200" b="0" i="0" u="none" strike="noStrike" kern="1200" dirty="0">
                <a:solidFill>
                  <a:schemeClr val="tx1"/>
                </a:solidFill>
                <a:effectLst/>
                <a:latin typeface="+mn-lt"/>
                <a:ea typeface="+mn-ea"/>
                <a:cs typeface="+mn-cs"/>
              </a:rPr>
              <a:t>(Wait - should be DOWN)</a:t>
            </a:r>
            <a:endParaRPr lang="en-US" b="0" dirty="0">
              <a:effectLst/>
            </a:endParaRPr>
          </a:p>
          <a:p>
            <a:pPr rtl="0"/>
            <a:r>
              <a:rPr lang="en-US" sz="1200" b="0" i="0" u="none" strike="noStrike" kern="1200" dirty="0">
                <a:solidFill>
                  <a:schemeClr val="tx1"/>
                </a:solidFill>
                <a:effectLst/>
                <a:latin typeface="+mn-lt"/>
                <a:ea typeface="+mn-ea"/>
                <a:cs typeface="+mn-cs"/>
              </a:rPr>
              <a:t>THUMBS DOWN! This is dangerous!</a:t>
            </a:r>
            <a:endParaRPr lang="en-US" b="0" dirty="0">
              <a:effectLst/>
            </a:endParaRPr>
          </a:p>
          <a:p>
            <a:pPr rtl="0"/>
            <a:r>
              <a:rPr lang="en-US" sz="1200" b="0" i="0" u="none" strike="noStrike" kern="1200" dirty="0">
                <a:solidFill>
                  <a:schemeClr val="tx1"/>
                </a:solidFill>
                <a:effectLst/>
                <a:latin typeface="+mn-lt"/>
                <a:ea typeface="+mn-ea"/>
                <a:cs typeface="+mn-cs"/>
              </a:rPr>
              <a:t>Let's break down why this is such a bad password:</a:t>
            </a:r>
            <a:endParaRPr lang="en-US" b="0" dirty="0">
              <a:effectLst/>
            </a:endParaRPr>
          </a:p>
          <a:p>
            <a:pPr rtl="0"/>
            <a:r>
              <a:rPr lang="en-US" sz="1200" b="0" i="0" u="none" strike="noStrike" kern="1200" dirty="0">
                <a:solidFill>
                  <a:schemeClr val="tx1"/>
                </a:solidFill>
                <a:effectLst/>
                <a:latin typeface="+mn-lt"/>
                <a:ea typeface="+mn-ea"/>
                <a:cs typeface="+mn-cs"/>
              </a:rPr>
              <a:t>Problem 1: It uses your real name!</a:t>
            </a:r>
            <a:endParaRPr lang="en-US" b="0" dirty="0">
              <a:effectLst/>
            </a:endParaRPr>
          </a:p>
          <a:p>
            <a:pPr rtl="0"/>
            <a:r>
              <a:rPr lang="en-US" sz="1200" b="0" i="0" u="none" strike="noStrike" kern="1200" dirty="0">
                <a:solidFill>
                  <a:schemeClr val="tx1"/>
                </a:solidFill>
                <a:effectLst/>
                <a:latin typeface="+mn-lt"/>
                <a:ea typeface="+mn-ea"/>
                <a:cs typeface="+mn-cs"/>
              </a:rPr>
              <a:t>"Charlie" is your name! If someone knows your name (and they might, from your username or from talking to you), that's the first thing they'll try!</a:t>
            </a:r>
            <a:endParaRPr lang="en-US" b="0" dirty="0">
              <a:effectLst/>
            </a:endParaRPr>
          </a:p>
          <a:p>
            <a:pPr rtl="0"/>
            <a:r>
              <a:rPr lang="en-US" sz="1200" b="0" i="0" u="none" strike="noStrike" kern="1200" dirty="0">
                <a:solidFill>
                  <a:schemeClr val="tx1"/>
                </a:solidFill>
                <a:effectLst/>
                <a:latin typeface="+mn-lt"/>
                <a:ea typeface="+mn-ea"/>
                <a:cs typeface="+mn-cs"/>
              </a:rPr>
              <a:t>Computers also try EVERY name! Charlie, Sarah, Oliver, Emma - they try them all!</a:t>
            </a:r>
            <a:endParaRPr lang="en-US" b="0" dirty="0">
              <a:effectLst/>
            </a:endParaRPr>
          </a:p>
          <a:p>
            <a:pPr rtl="0"/>
            <a:r>
              <a:rPr lang="en-US" sz="1200" b="0" i="0" u="none" strike="noStrike" kern="1200" dirty="0">
                <a:solidFill>
                  <a:schemeClr val="tx1"/>
                </a:solidFill>
                <a:effectLst/>
                <a:latin typeface="+mn-lt"/>
                <a:ea typeface="+mn-ea"/>
                <a:cs typeface="+mn-cs"/>
              </a:rPr>
              <a:t>Problem 2: It uses your birth year!</a:t>
            </a:r>
            <a:endParaRPr lang="en-US" b="0" dirty="0">
              <a:effectLst/>
            </a:endParaRPr>
          </a:p>
          <a:p>
            <a:pPr rtl="0"/>
            <a:r>
              <a:rPr lang="en-US" sz="1200" b="0" i="0" u="none" strike="noStrike" kern="1200" dirty="0">
                <a:solidFill>
                  <a:schemeClr val="tx1"/>
                </a:solidFill>
                <a:effectLst/>
                <a:latin typeface="+mn-lt"/>
                <a:ea typeface="+mn-ea"/>
                <a:cs typeface="+mn-cs"/>
              </a:rPr>
              <a:t>"2014" is when you were born! If someone knows your age, they can guess the year!</a:t>
            </a:r>
            <a:endParaRPr lang="en-US" b="0" dirty="0">
              <a:effectLst/>
            </a:endParaRPr>
          </a:p>
          <a:p>
            <a:pPr rtl="0"/>
            <a:r>
              <a:rPr lang="en-US" sz="1200" b="0" i="0" u="none" strike="noStrike" kern="1200" dirty="0">
                <a:solidFill>
                  <a:schemeClr val="tx1"/>
                </a:solidFill>
                <a:effectLst/>
                <a:latin typeface="+mn-lt"/>
                <a:ea typeface="+mn-ea"/>
                <a:cs typeface="+mn-cs"/>
              </a:rPr>
              <a:t>Computers also try every year! 2010, 2011, 2012, 2013, 2014, 2015 - they try them all!</a:t>
            </a:r>
            <a:endParaRPr lang="en-US" b="0" dirty="0">
              <a:effectLst/>
            </a:endParaRPr>
          </a:p>
          <a:p>
            <a:pPr rtl="0"/>
            <a:r>
              <a:rPr lang="en-US" sz="1200" b="0" i="0" u="none" strike="noStrike" kern="1200" dirty="0">
                <a:solidFill>
                  <a:schemeClr val="tx1"/>
                </a:solidFill>
                <a:effectLst/>
                <a:latin typeface="+mn-lt"/>
                <a:ea typeface="+mn-ea"/>
                <a:cs typeface="+mn-cs"/>
              </a:rPr>
              <a:t>Problem 3: It contains PERSONAL INFORMATION!</a:t>
            </a:r>
            <a:endParaRPr lang="en-US" b="0" dirty="0">
              <a:effectLst/>
            </a:endParaRPr>
          </a:p>
          <a:p>
            <a:pPr rtl="0"/>
            <a:r>
              <a:rPr lang="en-US" sz="1200" b="0" i="0" u="none" strike="noStrike" kern="1200" dirty="0">
                <a:solidFill>
                  <a:schemeClr val="tx1"/>
                </a:solidFill>
                <a:effectLst/>
                <a:latin typeface="+mn-lt"/>
                <a:ea typeface="+mn-ea"/>
                <a:cs typeface="+mn-cs"/>
              </a:rPr>
              <a:t>Even if someone doesn't guess your password, if they somehow found it out (maybe you accidentally typed it in the chat instead of the password box - it happens!), they now know:</a:t>
            </a:r>
            <a:endParaRPr lang="en-US" b="0" dirty="0">
              <a:effectLst/>
            </a:endParaRPr>
          </a:p>
          <a:p>
            <a:pPr rtl="0"/>
            <a:r>
              <a:rPr lang="en-US" sz="1200" b="0" i="0" u="none" strike="noStrike" kern="1200" dirty="0">
                <a:solidFill>
                  <a:schemeClr val="tx1"/>
                </a:solidFill>
                <a:effectLst/>
                <a:latin typeface="+mn-lt"/>
                <a:ea typeface="+mn-ea"/>
                <a:cs typeface="+mn-cs"/>
              </a:rPr>
              <a:t>Your name is Charlie</a:t>
            </a:r>
            <a:endParaRPr lang="en-US" b="0" dirty="0">
              <a:effectLst/>
            </a:endParaRPr>
          </a:p>
          <a:p>
            <a:pPr rtl="0"/>
            <a:r>
              <a:rPr lang="en-US" sz="1200" b="0" i="0" u="none" strike="noStrike" kern="1200" dirty="0">
                <a:solidFill>
                  <a:schemeClr val="tx1"/>
                </a:solidFill>
                <a:effectLst/>
                <a:latin typeface="+mn-lt"/>
                <a:ea typeface="+mn-ea"/>
                <a:cs typeface="+mn-cs"/>
              </a:rPr>
              <a:t>You were born in 2014</a:t>
            </a:r>
            <a:endParaRPr lang="en-US" b="0" dirty="0">
              <a:effectLst/>
            </a:endParaRPr>
          </a:p>
          <a:p>
            <a:pPr rtl="0"/>
            <a:r>
              <a:rPr lang="en-US" sz="1200" b="0" i="0" u="none" strike="noStrike" kern="1200" dirty="0">
                <a:solidFill>
                  <a:schemeClr val="tx1"/>
                </a:solidFill>
                <a:effectLst/>
                <a:latin typeface="+mn-lt"/>
                <a:ea typeface="+mn-ea"/>
                <a:cs typeface="+mn-cs"/>
              </a:rPr>
              <a:t>You're about 10 years old</a:t>
            </a:r>
            <a:endParaRPr lang="en-US" b="0" dirty="0">
              <a:effectLst/>
            </a:endParaRPr>
          </a:p>
          <a:p>
            <a:pPr rtl="0"/>
            <a:r>
              <a:rPr lang="en-US" sz="1200" b="0" i="0" u="none" strike="noStrike" kern="1200" dirty="0">
                <a:solidFill>
                  <a:schemeClr val="tx1"/>
                </a:solidFill>
                <a:effectLst/>
                <a:latin typeface="+mn-lt"/>
                <a:ea typeface="+mn-ea"/>
                <a:cs typeface="+mn-cs"/>
              </a:rPr>
              <a:t>You've just given away puzzle pieces!</a:t>
            </a:r>
            <a:endParaRPr lang="en-US" b="0" dirty="0">
              <a:effectLst/>
            </a:endParaRPr>
          </a:p>
          <a:p>
            <a:pPr rtl="0"/>
            <a:r>
              <a:rPr lang="en-US" sz="1200" b="0" i="0" u="none" strike="noStrike" kern="1200" dirty="0">
                <a:solidFill>
                  <a:schemeClr val="tx1"/>
                </a:solidFill>
                <a:effectLst/>
                <a:latin typeface="+mn-lt"/>
                <a:ea typeface="+mn-ea"/>
                <a:cs typeface="+mn-cs"/>
              </a:rPr>
              <a:t>Passwords should NEVER contain personal information about you!</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PASSWORD NUMBER 3: </a:t>
            </a:r>
            <a:r>
              <a:rPr lang="en-US" sz="1200" b="0" i="0" u="none" strike="noStrike" kern="1200" dirty="0" err="1">
                <a:solidFill>
                  <a:schemeClr val="tx1"/>
                </a:solidFill>
                <a:effectLst/>
                <a:latin typeface="+mn-lt"/>
                <a:ea typeface="+mn-ea"/>
                <a:cs typeface="+mn-cs"/>
              </a:rPr>
              <a:t>PurpleSofaGalaxy</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Thumbs up for STRONG. Thumbs down for WEAK.</a:t>
            </a:r>
            <a:endParaRPr lang="en-US" b="0" dirty="0">
              <a:effectLst/>
            </a:endParaRPr>
          </a:p>
          <a:p>
            <a:pPr rtl="0"/>
            <a:r>
              <a:rPr lang="en-US" sz="1200" b="0" i="0" u="none" strike="noStrike" kern="1200" dirty="0">
                <a:solidFill>
                  <a:schemeClr val="tx1"/>
                </a:solidFill>
                <a:effectLst/>
                <a:latin typeface="+mn-lt"/>
                <a:ea typeface="+mn-ea"/>
                <a:cs typeface="+mn-cs"/>
              </a:rPr>
              <a:t>(Wait - should be UP)</a:t>
            </a:r>
            <a:endParaRPr lang="en-US" b="0" dirty="0">
              <a:effectLst/>
            </a:endParaRPr>
          </a:p>
          <a:p>
            <a:pPr rtl="0"/>
            <a:r>
              <a:rPr lang="en-US" sz="1200" b="0" i="0" u="none" strike="noStrike" kern="1200" dirty="0">
                <a:solidFill>
                  <a:schemeClr val="tx1"/>
                </a:solidFill>
                <a:effectLst/>
                <a:latin typeface="+mn-lt"/>
                <a:ea typeface="+mn-ea"/>
                <a:cs typeface="+mn-cs"/>
              </a:rPr>
              <a:t>THUMBS UP! This is a STRONG password!</a:t>
            </a:r>
            <a:endParaRPr lang="en-US" b="0" dirty="0">
              <a:effectLst/>
            </a:endParaRPr>
          </a:p>
          <a:p>
            <a:pPr rtl="0"/>
            <a:r>
              <a:rPr lang="en-US" sz="1200" b="0" i="0" u="none" strike="noStrike" kern="1200" dirty="0">
                <a:solidFill>
                  <a:schemeClr val="tx1"/>
                </a:solidFill>
                <a:effectLst/>
                <a:latin typeface="+mn-lt"/>
                <a:ea typeface="+mn-ea"/>
                <a:cs typeface="+mn-cs"/>
              </a:rPr>
              <a:t>Let's analyze why this is brilliant:</a:t>
            </a:r>
            <a:endParaRPr lang="en-US" b="0" dirty="0">
              <a:effectLst/>
            </a:endParaRPr>
          </a:p>
          <a:p>
            <a:pPr rtl="0"/>
            <a:r>
              <a:rPr lang="en-US" sz="1200" b="0" i="0" u="none" strike="noStrike" kern="1200" dirty="0">
                <a:solidFill>
                  <a:schemeClr val="tx1"/>
                </a:solidFill>
                <a:effectLst/>
                <a:latin typeface="+mn-lt"/>
                <a:ea typeface="+mn-ea"/>
                <a:cs typeface="+mn-cs"/>
              </a:rPr>
              <a:t>✓ Purple = Random word</a:t>
            </a:r>
            <a:endParaRPr lang="en-US" b="0" dirty="0">
              <a:effectLst/>
            </a:endParaRPr>
          </a:p>
          <a:p>
            <a:pPr rtl="0"/>
            <a:r>
              <a:rPr lang="en-US" sz="1200" b="0" i="0" u="none" strike="noStrike" kern="1200" dirty="0">
                <a:solidFill>
                  <a:schemeClr val="tx1"/>
                </a:solidFill>
                <a:effectLst/>
                <a:latin typeface="+mn-lt"/>
                <a:ea typeface="+mn-ea"/>
                <a:cs typeface="+mn-cs"/>
              </a:rPr>
              <a:t> ✓ Sofa = Random word</a:t>
            </a:r>
            <a:endParaRPr lang="en-US" b="0" dirty="0">
              <a:effectLst/>
            </a:endParaRPr>
          </a:p>
          <a:p>
            <a:pPr rtl="0"/>
            <a:r>
              <a:rPr lang="en-US" sz="1200" b="0" i="0" u="none" strike="noStrike" kern="1200" dirty="0">
                <a:solidFill>
                  <a:schemeClr val="tx1"/>
                </a:solidFill>
                <a:effectLst/>
                <a:latin typeface="+mn-lt"/>
                <a:ea typeface="+mn-ea"/>
                <a:cs typeface="+mn-cs"/>
              </a:rPr>
              <a:t> ✓ Galaxy = Random word</a:t>
            </a:r>
            <a:endParaRPr lang="en-US" b="0" dirty="0">
              <a:effectLst/>
            </a:endParaRPr>
          </a:p>
          <a:p>
            <a:pPr rtl="0"/>
            <a:r>
              <a:rPr lang="en-US" sz="1200" b="0" i="0" u="none" strike="noStrike" kern="1200" dirty="0">
                <a:solidFill>
                  <a:schemeClr val="tx1"/>
                </a:solidFill>
                <a:effectLst/>
                <a:latin typeface="+mn-lt"/>
                <a:ea typeface="+mn-ea"/>
                <a:cs typeface="+mn-cs"/>
              </a:rPr>
              <a:t>Do these three words make sense together?</a:t>
            </a:r>
            <a:endParaRPr lang="en-US" b="0" dirty="0">
              <a:effectLst/>
            </a:endParaRPr>
          </a:p>
          <a:p>
            <a:pPr rtl="0"/>
            <a:r>
              <a:rPr lang="en-US" sz="1200" b="0" i="0" u="none" strike="noStrike" kern="1200" dirty="0">
                <a:solidFill>
                  <a:schemeClr val="tx1"/>
                </a:solidFill>
                <a:effectLst/>
                <a:latin typeface="+mn-lt"/>
                <a:ea typeface="+mn-ea"/>
                <a:cs typeface="+mn-cs"/>
              </a:rPr>
              <a:t>(No!)</a:t>
            </a:r>
            <a:endParaRPr lang="en-US" b="0" dirty="0">
              <a:effectLst/>
            </a:endParaRPr>
          </a:p>
          <a:p>
            <a:pPr rtl="0"/>
            <a:r>
              <a:rPr lang="en-US" sz="1200" b="0" i="0" u="none" strike="noStrike" kern="1200" dirty="0">
                <a:solidFill>
                  <a:schemeClr val="tx1"/>
                </a:solidFill>
                <a:effectLst/>
                <a:latin typeface="+mn-lt"/>
                <a:ea typeface="+mn-ea"/>
                <a:cs typeface="+mn-cs"/>
              </a:rPr>
              <a:t>NO! What does a purple sofa have to do with a galaxy? Nothing!</a:t>
            </a:r>
            <a:endParaRPr lang="en-US" b="0" dirty="0">
              <a:effectLst/>
            </a:endParaRPr>
          </a:p>
          <a:p>
            <a:pPr rtl="0"/>
            <a:r>
              <a:rPr lang="en-US" sz="1200" b="0" i="0" u="none" strike="noStrike" kern="1200" dirty="0">
                <a:solidFill>
                  <a:schemeClr val="tx1"/>
                </a:solidFill>
                <a:effectLst/>
                <a:latin typeface="+mn-lt"/>
                <a:ea typeface="+mn-ea"/>
                <a:cs typeface="+mn-cs"/>
              </a:rPr>
              <a:t>And that's PERFECT!</a:t>
            </a:r>
            <a:endParaRPr lang="en-US" b="0" dirty="0">
              <a:effectLst/>
            </a:endParaRPr>
          </a:p>
          <a:p>
            <a:pPr rtl="0"/>
            <a:r>
              <a:rPr lang="en-US" sz="1200" b="0" i="0" u="none" strike="noStrike" kern="1200" dirty="0">
                <a:solidFill>
                  <a:schemeClr val="tx1"/>
                </a:solidFill>
                <a:effectLst/>
                <a:latin typeface="+mn-lt"/>
                <a:ea typeface="+mn-ea"/>
                <a:cs typeface="+mn-cs"/>
              </a:rPr>
              <a:t>✓ ! = Symbol</a:t>
            </a:r>
            <a:endParaRPr lang="en-US" b="0" dirty="0">
              <a:effectLst/>
            </a:endParaRPr>
          </a:p>
          <a:p>
            <a:pPr rtl="0"/>
            <a:r>
              <a:rPr lang="en-US" sz="1200" b="0" i="0" u="none" strike="noStrike" kern="1200" dirty="0">
                <a:solidFill>
                  <a:schemeClr val="tx1"/>
                </a:solidFill>
                <a:effectLst/>
                <a:latin typeface="+mn-lt"/>
                <a:ea typeface="+mn-ea"/>
                <a:cs typeface="+mn-cs"/>
              </a:rPr>
              <a:t>The only thing that could make it even better is adding a number!</a:t>
            </a:r>
            <a:endParaRPr lang="en-US" b="0" dirty="0">
              <a:effectLst/>
            </a:endParaRPr>
          </a:p>
          <a:p>
            <a:pPr rtl="0"/>
            <a:r>
              <a:rPr lang="en-US" sz="1200" b="0" i="0" u="none" strike="noStrike" kern="1200" dirty="0">
                <a:solidFill>
                  <a:schemeClr val="tx1"/>
                </a:solidFill>
                <a:effectLst/>
                <a:latin typeface="+mn-lt"/>
                <a:ea typeface="+mn-ea"/>
                <a:cs typeface="+mn-cs"/>
              </a:rPr>
              <a:t>Like: PurpleSofaGalaxy7!</a:t>
            </a:r>
            <a:endParaRPr lang="en-US" b="0" dirty="0">
              <a:effectLst/>
            </a:endParaRPr>
          </a:p>
          <a:p>
            <a:pPr rtl="0"/>
            <a:r>
              <a:rPr lang="en-US" sz="1200" b="0" i="0" u="none" strike="noStrike" kern="1200" dirty="0">
                <a:solidFill>
                  <a:schemeClr val="tx1"/>
                </a:solidFill>
                <a:effectLst/>
                <a:latin typeface="+mn-lt"/>
                <a:ea typeface="+mn-ea"/>
                <a:cs typeface="+mn-cs"/>
              </a:rPr>
              <a:t>Then it would be PERFECT!</a:t>
            </a:r>
            <a:endParaRPr lang="en-US" b="0" dirty="0">
              <a:effectLst/>
            </a:endParaRPr>
          </a:p>
          <a:p>
            <a:pPr rtl="0"/>
            <a:r>
              <a:rPr lang="en-US" sz="1200" b="0" i="0" u="none" strike="noStrike" kern="1200" dirty="0">
                <a:solidFill>
                  <a:schemeClr val="tx1"/>
                </a:solidFill>
                <a:effectLst/>
                <a:latin typeface="+mn-lt"/>
                <a:ea typeface="+mn-ea"/>
                <a:cs typeface="+mn-cs"/>
              </a:rPr>
              <a:t>But even without the number, this is still strong!</a:t>
            </a:r>
            <a:endParaRPr lang="en-US" b="0" dirty="0">
              <a:effectLst/>
            </a:endParaRPr>
          </a:p>
          <a:p>
            <a:pPr rtl="0"/>
            <a:r>
              <a:rPr lang="en-US" sz="1200" b="0" i="0" u="none" strike="noStrike" kern="1200" dirty="0">
                <a:solidFill>
                  <a:schemeClr val="tx1"/>
                </a:solidFill>
                <a:effectLst/>
                <a:latin typeface="+mn-lt"/>
                <a:ea typeface="+mn-ea"/>
                <a:cs typeface="+mn-cs"/>
              </a:rPr>
              <a:t>Could you remember this?</a:t>
            </a:r>
            <a:endParaRPr lang="en-US" b="0" dirty="0">
              <a:effectLst/>
            </a:endParaRPr>
          </a:p>
          <a:p>
            <a:pPr rtl="0"/>
            <a:r>
              <a:rPr lang="en-US" sz="1200" b="0" i="0" u="none" strike="noStrike" kern="1200" dirty="0">
                <a:solidFill>
                  <a:schemeClr val="tx1"/>
                </a:solidFill>
                <a:effectLst/>
                <a:latin typeface="+mn-lt"/>
                <a:ea typeface="+mn-ea"/>
                <a:cs typeface="+mn-cs"/>
              </a:rPr>
              <a:t>Yes! Just imagine a purple sofa floating in space among the stars!</a:t>
            </a:r>
            <a:endParaRPr lang="en-US" b="0" dirty="0">
              <a:effectLst/>
            </a:endParaRPr>
          </a:p>
          <a:p>
            <a:pPr rtl="0"/>
            <a:r>
              <a:rPr lang="en-US" sz="1200" b="0" i="0" u="none" strike="noStrike" kern="1200" dirty="0">
                <a:solidFill>
                  <a:schemeClr val="tx1"/>
                </a:solidFill>
                <a:effectLst/>
                <a:latin typeface="+mn-lt"/>
                <a:ea typeface="+mn-ea"/>
                <a:cs typeface="+mn-cs"/>
              </a:rPr>
              <a:t>(Make a silly picture with your hands)</a:t>
            </a:r>
            <a:endParaRPr lang="en-US" b="0" dirty="0">
              <a:effectLst/>
            </a:endParaRPr>
          </a:p>
          <a:p>
            <a:pPr rtl="0"/>
            <a:r>
              <a:rPr lang="en-US" sz="1200" b="0" i="0" u="none" strike="noStrike" kern="1200" dirty="0">
                <a:solidFill>
                  <a:schemeClr val="tx1"/>
                </a:solidFill>
                <a:effectLst/>
                <a:latin typeface="+mn-lt"/>
                <a:ea typeface="+mn-ea"/>
                <a:cs typeface="+mn-cs"/>
              </a:rPr>
              <a:t>Make a funny picture in your head!</a:t>
            </a:r>
            <a:endParaRPr lang="en-US" b="0" dirty="0">
              <a:effectLst/>
            </a:endParaRPr>
          </a:p>
          <a:p>
            <a:pPr rtl="0"/>
            <a:r>
              <a:rPr lang="en-US" sz="1200" b="0" i="0" u="none" strike="noStrike" kern="1200" dirty="0">
                <a:solidFill>
                  <a:schemeClr val="tx1"/>
                </a:solidFill>
                <a:effectLst/>
                <a:latin typeface="+mn-lt"/>
                <a:ea typeface="+mn-ea"/>
                <a:cs typeface="+mn-cs"/>
              </a:rPr>
              <a:t>Could a stranger guess this?</a:t>
            </a:r>
            <a:endParaRPr lang="en-US" b="0" dirty="0">
              <a:effectLst/>
            </a:endParaRPr>
          </a:p>
          <a:p>
            <a:pPr rtl="0"/>
            <a:r>
              <a:rPr lang="en-US" sz="1200" b="0" i="0" u="none" strike="noStrike" kern="1200" dirty="0">
                <a:solidFill>
                  <a:schemeClr val="tx1"/>
                </a:solidFill>
                <a:effectLst/>
                <a:latin typeface="+mn-lt"/>
                <a:ea typeface="+mn-ea"/>
                <a:cs typeface="+mn-cs"/>
              </a:rPr>
              <a:t>NO WAY! There are millions of combinations!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PASSWORD NUMBER 4: </a:t>
            </a:r>
            <a:r>
              <a:rPr lang="en-US" sz="1200" b="0" i="0" u="none" strike="noStrike" kern="1200" dirty="0" err="1">
                <a:solidFill>
                  <a:schemeClr val="tx1"/>
                </a:solidFill>
                <a:effectLst/>
                <a:latin typeface="+mn-lt"/>
                <a:ea typeface="+mn-ea"/>
                <a:cs typeface="+mn-cs"/>
              </a:rPr>
              <a:t>BusterTheDog</a:t>
            </a:r>
            <a:endParaRPr lang="en-US" b="0" dirty="0">
              <a:effectLst/>
            </a:endParaRPr>
          </a:p>
          <a:p>
            <a:pPr rtl="0"/>
            <a:r>
              <a:rPr lang="en-US" sz="1200" b="0" i="0" u="none" strike="noStrike" kern="1200" dirty="0">
                <a:solidFill>
                  <a:schemeClr val="tx1"/>
                </a:solidFill>
                <a:effectLst/>
                <a:latin typeface="+mn-lt"/>
                <a:ea typeface="+mn-ea"/>
                <a:cs typeface="+mn-cs"/>
              </a:rPr>
              <a:t>Imagine your dog is called Buster.</a:t>
            </a:r>
            <a:endParaRPr lang="en-US" b="0" dirty="0">
              <a:effectLst/>
            </a:endParaRPr>
          </a:p>
          <a:p>
            <a:pPr rtl="0"/>
            <a:r>
              <a:rPr lang="en-US" sz="1200" b="0" i="0" u="none" strike="noStrike" kern="1200" dirty="0">
                <a:solidFill>
                  <a:schemeClr val="tx1"/>
                </a:solidFill>
                <a:effectLst/>
                <a:latin typeface="+mn-lt"/>
                <a:ea typeface="+mn-ea"/>
                <a:cs typeface="+mn-cs"/>
              </a:rPr>
              <a:t>Thumbs up for STRONG. Thumbs down for WEAK.</a:t>
            </a:r>
            <a:endParaRPr lang="en-US" b="0" dirty="0">
              <a:effectLst/>
            </a:endParaRPr>
          </a:p>
          <a:p>
            <a:pPr rtl="0"/>
            <a:r>
              <a:rPr lang="en-US" sz="1200" b="0" i="0" u="none" strike="noStrike" kern="1200" dirty="0">
                <a:solidFill>
                  <a:schemeClr val="tx1"/>
                </a:solidFill>
                <a:effectLst/>
                <a:latin typeface="+mn-lt"/>
                <a:ea typeface="+mn-ea"/>
                <a:cs typeface="+mn-cs"/>
              </a:rPr>
              <a:t>(Wait - should be DOWN)</a:t>
            </a:r>
            <a:endParaRPr lang="en-US" b="0" dirty="0">
              <a:effectLst/>
            </a:endParaRPr>
          </a:p>
          <a:p>
            <a:pPr rtl="0"/>
            <a:r>
              <a:rPr lang="en-US" sz="1200" b="0" i="0" u="none" strike="noStrike" kern="1200" dirty="0">
                <a:solidFill>
                  <a:schemeClr val="tx1"/>
                </a:solidFill>
                <a:effectLst/>
                <a:latin typeface="+mn-lt"/>
                <a:ea typeface="+mn-ea"/>
                <a:cs typeface="+mn-cs"/>
              </a:rPr>
              <a:t>THUMBS DOWN! This is WEAK!</a:t>
            </a:r>
            <a:endParaRPr lang="en-US" b="0" dirty="0">
              <a:effectLst/>
            </a:endParaRPr>
          </a:p>
          <a:p>
            <a:pPr rtl="0"/>
            <a:r>
              <a:rPr lang="en-US" sz="1200" b="0" i="0" u="none" strike="noStrike" kern="1200" dirty="0">
                <a:solidFill>
                  <a:schemeClr val="tx1"/>
                </a:solidFill>
                <a:effectLst/>
                <a:latin typeface="+mn-lt"/>
                <a:ea typeface="+mn-ea"/>
                <a:cs typeface="+mn-cs"/>
              </a:rPr>
              <a:t>Why is this weak?</a:t>
            </a:r>
            <a:endParaRPr lang="en-US" b="0" dirty="0">
              <a:effectLst/>
            </a:endParaRPr>
          </a:p>
          <a:p>
            <a:pPr rtl="0"/>
            <a:r>
              <a:rPr lang="en-US" sz="1200" b="0" i="0" u="none" strike="noStrike" kern="1200" dirty="0">
                <a:solidFill>
                  <a:schemeClr val="tx1"/>
                </a:solidFill>
                <a:effectLst/>
                <a:latin typeface="+mn-lt"/>
                <a:ea typeface="+mn-ea"/>
                <a:cs typeface="+mn-cs"/>
              </a:rPr>
              <a:t>(Wait for answers - 'Because it's your pet's name!')</a:t>
            </a:r>
            <a:endParaRPr lang="en-US" b="0" dirty="0">
              <a:effectLst/>
            </a:endParaRPr>
          </a:p>
          <a:p>
            <a:pPr rtl="0"/>
            <a:r>
              <a:rPr lang="en-US" sz="1200" b="0" i="0" u="none" strike="noStrike" kern="1200" dirty="0">
                <a:solidFill>
                  <a:schemeClr val="tx1"/>
                </a:solidFill>
                <a:effectLst/>
                <a:latin typeface="+mn-lt"/>
                <a:ea typeface="+mn-ea"/>
                <a:cs typeface="+mn-cs"/>
              </a:rPr>
              <a:t>Exactly!</a:t>
            </a:r>
            <a:endParaRPr lang="en-US" b="0" dirty="0">
              <a:effectLst/>
            </a:endParaRPr>
          </a:p>
          <a:p>
            <a:pPr rtl="0"/>
            <a:r>
              <a:rPr lang="en-US" sz="1200" b="0" i="0" u="none" strike="noStrike" kern="1200" dirty="0">
                <a:solidFill>
                  <a:schemeClr val="tx1"/>
                </a:solidFill>
                <a:effectLst/>
                <a:latin typeface="+mn-lt"/>
                <a:ea typeface="+mn-ea"/>
                <a:cs typeface="+mn-cs"/>
              </a:rPr>
              <a:t>Problem 1: You're using your pet's name!</a:t>
            </a:r>
            <a:endParaRPr lang="en-US" b="0" dirty="0">
              <a:effectLst/>
            </a:endParaRPr>
          </a:p>
          <a:p>
            <a:pPr rtl="0"/>
            <a:r>
              <a:rPr lang="en-US" sz="1200" b="0" i="0" u="none" strike="noStrike" kern="1200" dirty="0">
                <a:solidFill>
                  <a:schemeClr val="tx1"/>
                </a:solidFill>
                <a:effectLst/>
                <a:latin typeface="+mn-lt"/>
                <a:ea typeface="+mn-ea"/>
                <a:cs typeface="+mn-cs"/>
              </a:rPr>
              <a:t>If someone has seen a photo of your dog (maybe you posted it online), they know your dog is called Buster!</a:t>
            </a:r>
            <a:endParaRPr lang="en-US" b="0" dirty="0">
              <a:effectLst/>
            </a:endParaRPr>
          </a:p>
          <a:p>
            <a:pPr rtl="0"/>
            <a:r>
              <a:rPr lang="en-US" sz="1200" b="0" i="0" u="none" strike="noStrike" kern="1200" dirty="0">
                <a:solidFill>
                  <a:schemeClr val="tx1"/>
                </a:solidFill>
                <a:effectLst/>
                <a:latin typeface="+mn-lt"/>
                <a:ea typeface="+mn-ea"/>
                <a:cs typeface="+mn-cs"/>
              </a:rPr>
              <a:t>They could guess "Buster" or "</a:t>
            </a:r>
            <a:r>
              <a:rPr lang="en-US" sz="1200" b="0" i="0" u="none" strike="noStrike" kern="1200" dirty="0" err="1">
                <a:solidFill>
                  <a:schemeClr val="tx1"/>
                </a:solidFill>
                <a:effectLst/>
                <a:latin typeface="+mn-lt"/>
                <a:ea typeface="+mn-ea"/>
                <a:cs typeface="+mn-cs"/>
              </a:rPr>
              <a:t>BusterTheDog</a:t>
            </a:r>
            <a:r>
              <a:rPr lang="en-US" sz="1200" b="0" i="0" u="none" strike="noStrike" kern="1200" dirty="0">
                <a:solidFill>
                  <a:schemeClr val="tx1"/>
                </a:solidFill>
                <a:effectLst/>
                <a:latin typeface="+mn-lt"/>
                <a:ea typeface="+mn-ea"/>
                <a:cs typeface="+mn-cs"/>
              </a:rPr>
              <a:t>" easily!</a:t>
            </a:r>
            <a:endParaRPr lang="en-US" b="0" dirty="0">
              <a:effectLst/>
            </a:endParaRPr>
          </a:p>
          <a:p>
            <a:pPr rtl="0"/>
            <a:r>
              <a:rPr lang="en-US" sz="1200" b="0" i="0" u="none" strike="noStrike" kern="1200" dirty="0">
                <a:solidFill>
                  <a:schemeClr val="tx1"/>
                </a:solidFill>
                <a:effectLst/>
                <a:latin typeface="+mn-lt"/>
                <a:ea typeface="+mn-ea"/>
                <a:cs typeface="+mn-cs"/>
              </a:rPr>
              <a:t>Problem 2: "Buster" is a REALLY common dog name!</a:t>
            </a:r>
            <a:endParaRPr lang="en-US" b="0" dirty="0">
              <a:effectLst/>
            </a:endParaRPr>
          </a:p>
          <a:p>
            <a:pPr rtl="0"/>
            <a:r>
              <a:rPr lang="en-US" sz="1200" b="0" i="0" u="none" strike="noStrike" kern="1200" dirty="0">
                <a:solidFill>
                  <a:schemeClr val="tx1"/>
                </a:solidFill>
                <a:effectLst/>
                <a:latin typeface="+mn-lt"/>
                <a:ea typeface="+mn-ea"/>
                <a:cs typeface="+mn-cs"/>
              </a:rPr>
              <a:t>Thousands of dogs in the UK are called Buster!</a:t>
            </a:r>
            <a:endParaRPr lang="en-US" b="0" dirty="0">
              <a:effectLst/>
            </a:endParaRPr>
          </a:p>
          <a:p>
            <a:pPr rtl="0"/>
            <a:r>
              <a:rPr lang="en-US" sz="1200" b="0" i="0" u="none" strike="noStrike" kern="1200" dirty="0">
                <a:solidFill>
                  <a:schemeClr val="tx1"/>
                </a:solidFill>
                <a:effectLst/>
                <a:latin typeface="+mn-lt"/>
                <a:ea typeface="+mn-ea"/>
                <a:cs typeface="+mn-cs"/>
              </a:rPr>
              <a:t>Computers trying to guess your password will try all the common pet names:</a:t>
            </a:r>
            <a:endParaRPr lang="en-US" b="0" dirty="0">
              <a:effectLst/>
            </a:endParaRPr>
          </a:p>
          <a:p>
            <a:pPr rtl="0"/>
            <a:r>
              <a:rPr lang="en-US" sz="1200" b="0" i="0" u="none" strike="noStrike" kern="1200" dirty="0">
                <a:solidFill>
                  <a:schemeClr val="tx1"/>
                </a:solidFill>
                <a:effectLst/>
                <a:latin typeface="+mn-lt"/>
                <a:ea typeface="+mn-ea"/>
                <a:cs typeface="+mn-cs"/>
              </a:rPr>
              <a:t>Max</a:t>
            </a:r>
            <a:endParaRPr lang="en-US" b="0" dirty="0">
              <a:effectLst/>
            </a:endParaRPr>
          </a:p>
          <a:p>
            <a:pPr rtl="0"/>
            <a:r>
              <a:rPr lang="en-US" sz="1200" b="0" i="0" u="none" strike="noStrike" kern="1200" dirty="0">
                <a:solidFill>
                  <a:schemeClr val="tx1"/>
                </a:solidFill>
                <a:effectLst/>
                <a:latin typeface="+mn-lt"/>
                <a:ea typeface="+mn-ea"/>
                <a:cs typeface="+mn-cs"/>
              </a:rPr>
              <a:t>Bella</a:t>
            </a:r>
            <a:endParaRPr lang="en-US" b="0" dirty="0">
              <a:effectLst/>
            </a:endParaRPr>
          </a:p>
          <a:p>
            <a:pPr rtl="0"/>
            <a:r>
              <a:rPr lang="en-US" sz="1200" b="0" i="0" u="none" strike="noStrike" kern="1200" dirty="0">
                <a:solidFill>
                  <a:schemeClr val="tx1"/>
                </a:solidFill>
                <a:effectLst/>
                <a:latin typeface="+mn-lt"/>
                <a:ea typeface="+mn-ea"/>
                <a:cs typeface="+mn-cs"/>
              </a:rPr>
              <a:t>Charlie</a:t>
            </a:r>
            <a:endParaRPr lang="en-US" b="0" dirty="0">
              <a:effectLst/>
            </a:endParaRPr>
          </a:p>
          <a:p>
            <a:pPr rtl="0"/>
            <a:r>
              <a:rPr lang="en-US" sz="1200" b="0" i="0" u="none" strike="noStrike" kern="1200" dirty="0">
                <a:solidFill>
                  <a:schemeClr val="tx1"/>
                </a:solidFill>
                <a:effectLst/>
                <a:latin typeface="+mn-lt"/>
                <a:ea typeface="+mn-ea"/>
                <a:cs typeface="+mn-cs"/>
              </a:rPr>
              <a:t>Buddy</a:t>
            </a:r>
            <a:endParaRPr lang="en-US" b="0" dirty="0">
              <a:effectLst/>
            </a:endParaRPr>
          </a:p>
          <a:p>
            <a:pPr rtl="0"/>
            <a:r>
              <a:rPr lang="en-US" sz="1200" b="0" i="0" u="none" strike="noStrike" kern="1200" dirty="0">
                <a:solidFill>
                  <a:schemeClr val="tx1"/>
                </a:solidFill>
                <a:effectLst/>
                <a:latin typeface="+mn-lt"/>
                <a:ea typeface="+mn-ea"/>
                <a:cs typeface="+mn-cs"/>
              </a:rPr>
              <a:t>Luna</a:t>
            </a:r>
            <a:endParaRPr lang="en-US" b="0" dirty="0">
              <a:effectLst/>
            </a:endParaRPr>
          </a:p>
          <a:p>
            <a:pPr rtl="0"/>
            <a:r>
              <a:rPr lang="en-US" sz="1200" b="0" i="0" u="none" strike="noStrike" kern="1200" dirty="0">
                <a:solidFill>
                  <a:schemeClr val="tx1"/>
                </a:solidFill>
                <a:effectLst/>
                <a:latin typeface="+mn-lt"/>
                <a:ea typeface="+mn-ea"/>
                <a:cs typeface="+mn-cs"/>
              </a:rPr>
              <a:t>Buster</a:t>
            </a:r>
            <a:endParaRPr lang="en-US" b="0" dirty="0">
              <a:effectLst/>
            </a:endParaRPr>
          </a:p>
          <a:p>
            <a:pPr rtl="0"/>
            <a:r>
              <a:rPr lang="en-US" sz="1200" b="0" i="0" u="none" strike="noStrike" kern="1200" dirty="0">
                <a:solidFill>
                  <a:schemeClr val="tx1"/>
                </a:solidFill>
                <a:effectLst/>
                <a:latin typeface="+mn-lt"/>
                <a:ea typeface="+mn-ea"/>
                <a:cs typeface="+mn-cs"/>
              </a:rPr>
              <a:t>And CRACK! They're in!</a:t>
            </a:r>
            <a:endParaRPr lang="en-US" b="0" dirty="0">
              <a:effectLst/>
            </a:endParaRPr>
          </a:p>
          <a:p>
            <a:pPr rtl="0"/>
            <a:r>
              <a:rPr lang="en-US" sz="1200" b="0" i="0" u="none" strike="noStrike" kern="1200" dirty="0">
                <a:solidFill>
                  <a:schemeClr val="tx1"/>
                </a:solidFill>
                <a:effectLst/>
                <a:latin typeface="+mn-lt"/>
                <a:ea typeface="+mn-ea"/>
                <a:cs typeface="+mn-cs"/>
              </a:rPr>
              <a:t>Problem 3: Even if you LOVE your dog, don't use his name!</a:t>
            </a:r>
            <a:endParaRPr lang="en-US" b="0" dirty="0">
              <a:effectLst/>
            </a:endParaRPr>
          </a:p>
          <a:p>
            <a:pPr rtl="0"/>
            <a:r>
              <a:rPr lang="en-US" sz="1200" b="0" i="0" u="none" strike="noStrike" kern="1200" dirty="0">
                <a:solidFill>
                  <a:schemeClr val="tx1"/>
                </a:solidFill>
                <a:effectLst/>
                <a:latin typeface="+mn-lt"/>
                <a:ea typeface="+mn-ea"/>
                <a:cs typeface="+mn-cs"/>
              </a:rPr>
              <a:t>I know, I know! You love Buster! He's the best dog ever!</a:t>
            </a:r>
            <a:endParaRPr lang="en-US" b="0" dirty="0">
              <a:effectLst/>
            </a:endParaRPr>
          </a:p>
          <a:p>
            <a:pPr rtl="0"/>
            <a:r>
              <a:rPr lang="en-US" sz="1200" b="0" i="0" u="none" strike="noStrike" kern="1200" dirty="0">
                <a:solidFill>
                  <a:schemeClr val="tx1"/>
                </a:solidFill>
                <a:effectLst/>
                <a:latin typeface="+mn-lt"/>
                <a:ea typeface="+mn-ea"/>
                <a:cs typeface="+mn-cs"/>
              </a:rPr>
              <a:t>But loving your dog and keeping your account safe are two different things!</a:t>
            </a:r>
            <a:endParaRPr lang="en-US" b="0" dirty="0">
              <a:effectLst/>
            </a:endParaRPr>
          </a:p>
          <a:p>
            <a:pPr rtl="0"/>
            <a:r>
              <a:rPr lang="en-US" sz="1200" b="0" i="0" u="none" strike="noStrike" kern="1200" dirty="0">
                <a:solidFill>
                  <a:schemeClr val="tx1"/>
                </a:solidFill>
                <a:effectLst/>
                <a:latin typeface="+mn-lt"/>
                <a:ea typeface="+mn-ea"/>
                <a:cs typeface="+mn-cs"/>
              </a:rPr>
              <a:t>You can love Buster AND have a strong password - just don't name the password after him!</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PASSWORD NUMBER 5: SquarePancakeWindow7!</a:t>
            </a:r>
            <a:endParaRPr lang="en-US" b="0" dirty="0">
              <a:effectLst/>
            </a:endParaRPr>
          </a:p>
          <a:p>
            <a:pPr rtl="0"/>
            <a:r>
              <a:rPr lang="en-US" sz="1200" b="0" i="0" u="none" strike="noStrike" kern="1200" dirty="0">
                <a:solidFill>
                  <a:schemeClr val="tx1"/>
                </a:solidFill>
                <a:effectLst/>
                <a:latin typeface="+mn-lt"/>
                <a:ea typeface="+mn-ea"/>
                <a:cs typeface="+mn-cs"/>
              </a:rPr>
              <a:t>Thumbs up for STRONG. Thumbs down for WEAK.</a:t>
            </a:r>
            <a:endParaRPr lang="en-US" b="0" dirty="0">
              <a:effectLst/>
            </a:endParaRPr>
          </a:p>
          <a:p>
            <a:pPr rtl="0"/>
            <a:r>
              <a:rPr lang="en-US" sz="1200" b="0" i="0" u="none" strike="noStrike" kern="1200" dirty="0">
                <a:solidFill>
                  <a:schemeClr val="tx1"/>
                </a:solidFill>
                <a:effectLst/>
                <a:latin typeface="+mn-lt"/>
                <a:ea typeface="+mn-ea"/>
                <a:cs typeface="+mn-cs"/>
              </a:rPr>
              <a:t>(Wait - should be UP)</a:t>
            </a:r>
            <a:endParaRPr lang="en-US" b="0" dirty="0">
              <a:effectLst/>
            </a:endParaRPr>
          </a:p>
          <a:p>
            <a:pPr rtl="0"/>
            <a:r>
              <a:rPr lang="en-US" sz="1200" b="0" i="0" u="none" strike="noStrike" kern="1200" dirty="0">
                <a:solidFill>
                  <a:schemeClr val="tx1"/>
                </a:solidFill>
                <a:effectLst/>
                <a:latin typeface="+mn-lt"/>
                <a:ea typeface="+mn-ea"/>
                <a:cs typeface="+mn-cs"/>
              </a:rPr>
              <a:t>THUMBS UP! This is a PERFECT, SUPER STRONG password!</a:t>
            </a:r>
            <a:endParaRPr lang="en-US" b="0" dirty="0">
              <a:effectLst/>
            </a:endParaRPr>
          </a:p>
          <a:p>
            <a:pPr rtl="0"/>
            <a:r>
              <a:rPr lang="en-US" sz="1200" b="0" i="0" u="none" strike="noStrike" kern="1200" dirty="0">
                <a:solidFill>
                  <a:schemeClr val="tx1"/>
                </a:solidFill>
                <a:effectLst/>
                <a:latin typeface="+mn-lt"/>
                <a:ea typeface="+mn-ea"/>
                <a:cs typeface="+mn-cs"/>
              </a:rPr>
              <a:t>Let's see why this is EXCELLENT:</a:t>
            </a:r>
            <a:endParaRPr lang="en-US" b="0" dirty="0">
              <a:effectLst/>
            </a:endParaRPr>
          </a:p>
          <a:p>
            <a:pPr rtl="0"/>
            <a:r>
              <a:rPr lang="en-US" sz="1200" b="0" i="0" u="none" strike="noStrike" kern="1200" dirty="0">
                <a:solidFill>
                  <a:schemeClr val="tx1"/>
                </a:solidFill>
                <a:effectLst/>
                <a:latin typeface="+mn-lt"/>
                <a:ea typeface="+mn-ea"/>
                <a:cs typeface="+mn-cs"/>
              </a:rPr>
              <a:t>✓ Square = Random word</a:t>
            </a:r>
            <a:endParaRPr lang="en-US" b="0" dirty="0">
              <a:effectLst/>
            </a:endParaRPr>
          </a:p>
          <a:p>
            <a:pPr rtl="0"/>
            <a:r>
              <a:rPr lang="en-US" sz="1200" b="0" i="0" u="none" strike="noStrike" kern="1200" dirty="0">
                <a:solidFill>
                  <a:schemeClr val="tx1"/>
                </a:solidFill>
                <a:effectLst/>
                <a:latin typeface="+mn-lt"/>
                <a:ea typeface="+mn-ea"/>
                <a:cs typeface="+mn-cs"/>
              </a:rPr>
              <a:t> ✓ Pancake = Random word</a:t>
            </a:r>
            <a:endParaRPr lang="en-US" b="0" dirty="0">
              <a:effectLst/>
            </a:endParaRPr>
          </a:p>
          <a:p>
            <a:pPr rtl="0"/>
            <a:r>
              <a:rPr lang="en-US" sz="1200" b="0" i="0" u="none" strike="noStrike" kern="1200" dirty="0">
                <a:solidFill>
                  <a:schemeClr val="tx1"/>
                </a:solidFill>
                <a:effectLst/>
                <a:latin typeface="+mn-lt"/>
                <a:ea typeface="+mn-ea"/>
                <a:cs typeface="+mn-cs"/>
              </a:rPr>
              <a:t> ✓ Window = Random word</a:t>
            </a:r>
            <a:endParaRPr lang="en-US" b="0" dirty="0">
              <a:effectLst/>
            </a:endParaRPr>
          </a:p>
          <a:p>
            <a:pPr rtl="0"/>
            <a:r>
              <a:rPr lang="en-US" sz="1200" b="0" i="0" u="none" strike="noStrike" kern="1200" dirty="0">
                <a:solidFill>
                  <a:schemeClr val="tx1"/>
                </a:solidFill>
                <a:effectLst/>
                <a:latin typeface="+mn-lt"/>
                <a:ea typeface="+mn-ea"/>
                <a:cs typeface="+mn-cs"/>
              </a:rPr>
              <a:t> ✓ 7 = Number</a:t>
            </a:r>
            <a:endParaRPr lang="en-US" b="0" dirty="0">
              <a:effectLst/>
            </a:endParaRPr>
          </a:p>
          <a:p>
            <a:pPr rtl="0"/>
            <a:r>
              <a:rPr lang="en-US" sz="1200" b="0" i="0" u="none" strike="noStrike" kern="1200" dirty="0">
                <a:solidFill>
                  <a:schemeClr val="tx1"/>
                </a:solidFill>
                <a:effectLst/>
                <a:latin typeface="+mn-lt"/>
                <a:ea typeface="+mn-ea"/>
                <a:cs typeface="+mn-cs"/>
              </a:rPr>
              <a:t> ✓ ! = Symbol</a:t>
            </a:r>
            <a:endParaRPr lang="en-US" b="0" dirty="0">
              <a:effectLst/>
            </a:endParaRPr>
          </a:p>
          <a:p>
            <a:pPr rtl="0"/>
            <a:r>
              <a:rPr lang="en-US" sz="1200" b="0" i="0" u="none" strike="noStrike" kern="1200" dirty="0">
                <a:solidFill>
                  <a:schemeClr val="tx1"/>
                </a:solidFill>
                <a:effectLst/>
                <a:latin typeface="+mn-lt"/>
                <a:ea typeface="+mn-ea"/>
                <a:cs typeface="+mn-cs"/>
              </a:rPr>
              <a:t>This has EVERYTHING we need!</a:t>
            </a:r>
            <a:endParaRPr lang="en-US" b="0" dirty="0">
              <a:effectLst/>
            </a:endParaRPr>
          </a:p>
          <a:p>
            <a:pPr rtl="0"/>
            <a:r>
              <a:rPr lang="en-US" sz="1200" b="0" i="0" u="none" strike="noStrike" kern="1200" dirty="0">
                <a:solidFill>
                  <a:schemeClr val="tx1"/>
                </a:solidFill>
                <a:effectLst/>
                <a:latin typeface="+mn-lt"/>
                <a:ea typeface="+mn-ea"/>
                <a:cs typeface="+mn-cs"/>
              </a:rPr>
              <a:t>Let's check all the boxes:</a:t>
            </a:r>
            <a:endParaRPr lang="en-US" b="0" dirty="0">
              <a:effectLst/>
            </a:endParaRPr>
          </a:p>
          <a:p>
            <a:pPr rtl="0"/>
            <a:r>
              <a:rPr lang="en-US" sz="1200" b="0" i="0" u="none" strike="noStrike" kern="1200" dirty="0">
                <a:solidFill>
                  <a:schemeClr val="tx1"/>
                </a:solidFill>
                <a:effectLst/>
                <a:latin typeface="+mn-lt"/>
                <a:ea typeface="+mn-ea"/>
                <a:cs typeface="+mn-cs"/>
              </a:rPr>
              <a:t>✓ Three random words that don't belong together?</a:t>
            </a:r>
            <a:endParaRPr lang="en-US" b="0" dirty="0">
              <a:effectLst/>
            </a:endParaRPr>
          </a:p>
          <a:p>
            <a:pPr rtl="0"/>
            <a:r>
              <a:rPr lang="en-US" sz="1200" b="0" i="0" u="none" strike="noStrike" kern="1200" dirty="0">
                <a:solidFill>
                  <a:schemeClr val="tx1"/>
                </a:solidFill>
                <a:effectLst/>
                <a:latin typeface="+mn-lt"/>
                <a:ea typeface="+mn-ea"/>
                <a:cs typeface="+mn-cs"/>
              </a:rPr>
              <a:t> YES! What does a square pancake have to do with a window? Nothing!</a:t>
            </a:r>
            <a:endParaRPr lang="en-US" b="0" dirty="0">
              <a:effectLst/>
            </a:endParaRPr>
          </a:p>
          <a:p>
            <a:pPr rtl="0"/>
            <a:r>
              <a:rPr lang="en-US" sz="1200" b="0" i="0" u="none" strike="noStrike" kern="1200" dirty="0">
                <a:solidFill>
                  <a:schemeClr val="tx1"/>
                </a:solidFill>
                <a:effectLst/>
                <a:latin typeface="+mn-lt"/>
                <a:ea typeface="+mn-ea"/>
                <a:cs typeface="+mn-cs"/>
              </a:rPr>
              <a:t>✓ A number?</a:t>
            </a:r>
            <a:endParaRPr lang="en-US" b="0" dirty="0">
              <a:effectLst/>
            </a:endParaRPr>
          </a:p>
          <a:p>
            <a:pPr rtl="0"/>
            <a:r>
              <a:rPr lang="en-US" sz="1200" b="0" i="0" u="none" strike="noStrike" kern="1200" dirty="0">
                <a:solidFill>
                  <a:schemeClr val="tx1"/>
                </a:solidFill>
                <a:effectLst/>
                <a:latin typeface="+mn-lt"/>
                <a:ea typeface="+mn-ea"/>
                <a:cs typeface="+mn-cs"/>
              </a:rPr>
              <a:t> YES! 7!</a:t>
            </a:r>
            <a:endParaRPr lang="en-US" b="0" dirty="0">
              <a:effectLst/>
            </a:endParaRPr>
          </a:p>
          <a:p>
            <a:pPr rtl="0"/>
            <a:r>
              <a:rPr lang="en-US" sz="1200" b="0" i="0" u="none" strike="noStrike" kern="1200" dirty="0">
                <a:solidFill>
                  <a:schemeClr val="tx1"/>
                </a:solidFill>
                <a:effectLst/>
                <a:latin typeface="+mn-lt"/>
                <a:ea typeface="+mn-ea"/>
                <a:cs typeface="+mn-cs"/>
              </a:rPr>
              <a:t>✓ A symbol?</a:t>
            </a:r>
            <a:endParaRPr lang="en-US" b="0" dirty="0">
              <a:effectLst/>
            </a:endParaRPr>
          </a:p>
          <a:p>
            <a:pPr rtl="0"/>
            <a:r>
              <a:rPr lang="en-US" sz="1200" b="0" i="0" u="none" strike="noStrike" kern="1200" dirty="0">
                <a:solidFill>
                  <a:schemeClr val="tx1"/>
                </a:solidFill>
                <a:effectLst/>
                <a:latin typeface="+mn-lt"/>
                <a:ea typeface="+mn-ea"/>
                <a:cs typeface="+mn-cs"/>
              </a:rPr>
              <a:t> YES! Exclamation mark!</a:t>
            </a:r>
            <a:endParaRPr lang="en-US" b="0" dirty="0">
              <a:effectLst/>
            </a:endParaRPr>
          </a:p>
          <a:p>
            <a:pPr rtl="0"/>
            <a:r>
              <a:rPr lang="en-US" sz="1200" b="0" i="0" u="none" strike="noStrike" kern="1200" dirty="0">
                <a:solidFill>
                  <a:schemeClr val="tx1"/>
                </a:solidFill>
                <a:effectLst/>
                <a:latin typeface="+mn-lt"/>
                <a:ea typeface="+mn-ea"/>
                <a:cs typeface="+mn-cs"/>
              </a:rPr>
              <a:t>✓ Easy for YOU to remember?</a:t>
            </a:r>
            <a:endParaRPr lang="en-US" b="0" dirty="0">
              <a:effectLst/>
            </a:endParaRPr>
          </a:p>
          <a:p>
            <a:pPr rtl="0"/>
            <a:r>
              <a:rPr lang="en-US" sz="1200" b="0" i="0" u="none" strike="noStrike" kern="1200" dirty="0">
                <a:solidFill>
                  <a:schemeClr val="tx1"/>
                </a:solidFill>
                <a:effectLst/>
                <a:latin typeface="+mn-lt"/>
                <a:ea typeface="+mn-ea"/>
                <a:cs typeface="+mn-cs"/>
              </a:rPr>
              <a:t> YES! Just imagine eating a square pancake while looking out the window!</a:t>
            </a:r>
            <a:endParaRPr lang="en-US" b="0" dirty="0">
              <a:effectLst/>
            </a:endParaRPr>
          </a:p>
          <a:p>
            <a:pPr rtl="0"/>
            <a:r>
              <a:rPr lang="en-US" sz="1200" b="0" i="0" u="none" strike="noStrike" kern="1200" dirty="0">
                <a:solidFill>
                  <a:schemeClr val="tx1"/>
                </a:solidFill>
                <a:effectLst/>
                <a:latin typeface="+mn-lt"/>
                <a:ea typeface="+mn-ea"/>
                <a:cs typeface="+mn-cs"/>
              </a:rPr>
              <a:t>✓ Impossible for strangers to guess?</a:t>
            </a:r>
            <a:endParaRPr lang="en-US" b="0" dirty="0">
              <a:effectLst/>
            </a:endParaRPr>
          </a:p>
          <a:p>
            <a:pPr rtl="0"/>
            <a:r>
              <a:rPr lang="en-US" sz="1200" b="0" i="0" u="none" strike="noStrike" kern="1200" dirty="0">
                <a:solidFill>
                  <a:schemeClr val="tx1"/>
                </a:solidFill>
                <a:effectLst/>
                <a:latin typeface="+mn-lt"/>
                <a:ea typeface="+mn-ea"/>
                <a:cs typeface="+mn-cs"/>
              </a:rPr>
              <a:t> YES! There are MILLIONS of possible combinations!</a:t>
            </a:r>
            <a:endParaRPr lang="en-US" b="0" dirty="0">
              <a:effectLst/>
            </a:endParaRPr>
          </a:p>
          <a:p>
            <a:pPr rtl="0"/>
            <a:r>
              <a:rPr lang="en-US" sz="1200" b="0" i="0" u="none" strike="noStrike" kern="1200" dirty="0">
                <a:solidFill>
                  <a:schemeClr val="tx1"/>
                </a:solidFill>
                <a:effectLst/>
                <a:latin typeface="+mn-lt"/>
                <a:ea typeface="+mn-ea"/>
                <a:cs typeface="+mn-cs"/>
              </a:rPr>
              <a:t>✓ No personal information?</a:t>
            </a:r>
            <a:endParaRPr lang="en-US" b="0" dirty="0">
              <a:effectLst/>
            </a:endParaRPr>
          </a:p>
          <a:p>
            <a:pPr rtl="0"/>
            <a:r>
              <a:rPr lang="en-US" sz="1200" b="0" i="0" u="none" strike="noStrike" kern="1200" dirty="0">
                <a:solidFill>
                  <a:schemeClr val="tx1"/>
                </a:solidFill>
                <a:effectLst/>
                <a:latin typeface="+mn-lt"/>
                <a:ea typeface="+mn-ea"/>
                <a:cs typeface="+mn-cs"/>
              </a:rPr>
              <a:t> YES! It doesn't reveal anything about who you are!</a:t>
            </a:r>
            <a:endParaRPr lang="en-US" b="0" dirty="0">
              <a:effectLst/>
            </a:endParaRPr>
          </a:p>
          <a:p>
            <a:pPr rtl="0"/>
            <a:r>
              <a:rPr lang="en-US" sz="1200" b="0" i="0" u="none" strike="noStrike" kern="1200" dirty="0">
                <a:solidFill>
                  <a:schemeClr val="tx1"/>
                </a:solidFill>
                <a:effectLst/>
                <a:latin typeface="+mn-lt"/>
                <a:ea typeface="+mn-ea"/>
                <a:cs typeface="+mn-cs"/>
              </a:rPr>
              <a:t>This password is a FORTRESS!</a:t>
            </a:r>
            <a:endParaRPr lang="en-US" b="0" dirty="0">
              <a:effectLst/>
            </a:endParaRPr>
          </a:p>
          <a:p>
            <a:pPr rtl="0"/>
            <a:r>
              <a:rPr lang="en-US" sz="1200" b="0" i="0" u="none" strike="noStrike" kern="1200" dirty="0">
                <a:solidFill>
                  <a:schemeClr val="tx1"/>
                </a:solidFill>
                <a:effectLst/>
                <a:latin typeface="+mn-lt"/>
                <a:ea typeface="+mn-ea"/>
                <a:cs typeface="+mn-cs"/>
              </a:rPr>
              <a:t>How long would it take a computer to crack this?</a:t>
            </a:r>
            <a:endParaRPr lang="en-US" b="0" dirty="0">
              <a:effectLst/>
            </a:endParaRPr>
          </a:p>
          <a:p>
            <a:pPr rtl="0"/>
            <a:r>
              <a:rPr lang="en-US" sz="1200" b="0" i="0" u="none" strike="noStrike" kern="1200" dirty="0">
                <a:solidFill>
                  <a:schemeClr val="tx1"/>
                </a:solidFill>
                <a:effectLst/>
                <a:latin typeface="+mn-lt"/>
                <a:ea typeface="+mn-ea"/>
                <a:cs typeface="+mn-cs"/>
              </a:rPr>
              <a:t>HUNDREDS of years!</a:t>
            </a:r>
            <a:endParaRPr lang="en-US" b="0" dirty="0">
              <a:effectLst/>
            </a:endParaRPr>
          </a:p>
          <a:p>
            <a:pPr rtl="0"/>
            <a:r>
              <a:rPr lang="en-US" sz="1200" b="0" i="0" u="none" strike="noStrike" kern="1200" dirty="0">
                <a:solidFill>
                  <a:schemeClr val="tx1"/>
                </a:solidFill>
                <a:effectLst/>
                <a:latin typeface="+mn-lt"/>
                <a:ea typeface="+mn-ea"/>
                <a:cs typeface="+mn-cs"/>
              </a:rPr>
              <a:t>By the time it guessed this password, you'd be a g</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5B8FC9E3-F4BA-4F00-9EBC-85FF6DFA200F}" type="slidenum">
              <a:rPr lang="en-US" smtClean="0"/>
              <a:t>18</a:t>
            </a:fld>
            <a:endParaRPr lang="en-US"/>
          </a:p>
        </p:txBody>
      </p:sp>
    </p:spTree>
    <p:extLst>
      <p:ext uri="{BB962C8B-B14F-4D97-AF65-F5344CB8AC3E}">
        <p14:creationId xmlns:p14="http://schemas.microsoft.com/office/powerpoint/2010/main" val="408989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Quick activity:</a:t>
            </a:r>
            <a:endParaRPr lang="en-US" b="0" dirty="0">
              <a:effectLst/>
            </a:endParaRPr>
          </a:p>
          <a:p>
            <a:pPr rtl="0"/>
            <a:r>
              <a:rPr lang="en-US" sz="1200" b="0" i="0" u="none" strike="noStrike" kern="1200" dirty="0">
                <a:solidFill>
                  <a:schemeClr val="tx1"/>
                </a:solidFill>
                <a:effectLst/>
                <a:latin typeface="+mn-lt"/>
                <a:ea typeface="+mn-ea"/>
                <a:cs typeface="+mn-cs"/>
              </a:rPr>
              <a:t>Turn to the person next to you. Take 30 seconds to think of a SAFE username for a game - one that doesn't give away any puzzle pieces!</a:t>
            </a:r>
            <a:endParaRPr lang="en-US" b="0" dirty="0">
              <a:effectLst/>
            </a:endParaRPr>
          </a:p>
          <a:p>
            <a:pPr rtl="0"/>
            <a:r>
              <a:rPr lang="en-US" sz="1200" b="0" i="0" u="none" strike="noStrike" kern="1200" dirty="0">
                <a:solidFill>
                  <a:schemeClr val="tx1"/>
                </a:solidFill>
                <a:effectLst/>
                <a:latin typeface="+mn-lt"/>
                <a:ea typeface="+mn-ea"/>
                <a:cs typeface="+mn-cs"/>
              </a:rPr>
              <a:t>Then share it with your partner and see if they think it's safe!</a:t>
            </a:r>
            <a:endParaRPr lang="en-US" b="0" dirty="0">
              <a:effectLst/>
            </a:endParaRPr>
          </a:p>
          <a:p>
            <a:pPr rtl="0"/>
            <a:r>
              <a:rPr lang="en-US" sz="1200" b="0" i="0" u="none" strike="noStrike" kern="1200" dirty="0">
                <a:solidFill>
                  <a:schemeClr val="tx1"/>
                </a:solidFill>
                <a:effectLst/>
                <a:latin typeface="+mn-lt"/>
                <a:ea typeface="+mn-ea"/>
                <a:cs typeface="+mn-cs"/>
              </a:rPr>
              <a:t>(Give students 45 seconds - walk around and listen)</a:t>
            </a:r>
            <a:endParaRPr lang="en-US" b="0" dirty="0">
              <a:effectLst/>
            </a:endParaRPr>
          </a:p>
          <a:p>
            <a:pPr rtl="0"/>
            <a:r>
              <a:rPr lang="en-US" sz="1200" b="0" i="0" u="none" strike="noStrike" kern="1200" dirty="0">
                <a:solidFill>
                  <a:schemeClr val="tx1"/>
                </a:solidFill>
                <a:effectLst/>
                <a:latin typeface="+mn-lt"/>
                <a:ea typeface="+mn-ea"/>
                <a:cs typeface="+mn-cs"/>
              </a:rPr>
              <a:t>(After time's up) Right! Who wants to share their safe username with the class?</a:t>
            </a:r>
            <a:endParaRPr lang="en-US" b="0" dirty="0">
              <a:effectLst/>
            </a:endParaRPr>
          </a:p>
          <a:p>
            <a:pPr rtl="0"/>
            <a:r>
              <a:rPr lang="en-US" sz="1200" b="0" i="0" u="none" strike="noStrike" kern="1200" dirty="0">
                <a:solidFill>
                  <a:schemeClr val="tx1"/>
                </a:solidFill>
                <a:effectLst/>
                <a:latin typeface="+mn-lt"/>
                <a:ea typeface="+mn-ea"/>
                <a:cs typeface="+mn-cs"/>
              </a:rPr>
              <a:t>(Take 3-4 examples - praise good choices, gently correct unsafe ones)</a:t>
            </a:r>
            <a:endParaRPr lang="en-US" b="0" dirty="0">
              <a:effectLst/>
            </a:endParaRPr>
          </a:p>
          <a:p>
            <a:pPr rtl="0"/>
            <a:r>
              <a:rPr lang="en-US" sz="1200" b="0" i="0" u="none" strike="noStrike" kern="1200" dirty="0">
                <a:solidFill>
                  <a:schemeClr val="tx1"/>
                </a:solidFill>
                <a:effectLst/>
                <a:latin typeface="+mn-lt"/>
                <a:ea typeface="+mn-ea"/>
                <a:cs typeface="+mn-cs"/>
              </a:rPr>
              <a:t>Brilliant! You're all thinking like internet safety experts now!</a:t>
            </a:r>
            <a:endParaRPr lang="en-US" b="0" dirty="0">
              <a:effectLst/>
            </a:endParaRPr>
          </a:p>
          <a:p>
            <a:pPr rtl="0"/>
            <a:r>
              <a:rPr lang="en-US" sz="1200" b="0" i="0" u="none" strike="noStrike" kern="1200" dirty="0">
                <a:solidFill>
                  <a:schemeClr val="tx1"/>
                </a:solidFill>
                <a:effectLst/>
                <a:latin typeface="+mn-lt"/>
                <a:ea typeface="+mn-ea"/>
                <a:cs typeface="+mn-cs"/>
              </a:rPr>
              <a:t>You know how to pick usernames that are fun BUT safe!"</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TRANSITION CUE: "Now let's test your skills with a quiz! Can you spot the Safe T-Shirts from the Dangerous ones?"</a:t>
            </a:r>
            <a:endParaRPr lang="en-US" b="0" dirty="0">
              <a:effectLst/>
            </a:endParaRPr>
          </a:p>
          <a:p>
            <a:pPr rtl="0"/>
            <a:r>
              <a:rPr lang="en-US" sz="1200" b="0" i="0" u="none" strike="noStrike" kern="1200" dirty="0">
                <a:solidFill>
                  <a:schemeClr val="tx1"/>
                </a:solidFill>
                <a:effectLst/>
                <a:latin typeface="+mn-lt"/>
                <a:ea typeface="+mn-ea"/>
                <a:cs typeface="+mn-cs"/>
              </a:rPr>
              <a:t>(Click to next slide)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5B8FC9E3-F4BA-4F00-9EBC-85FF6DFA200F}" type="slidenum">
              <a:rPr lang="en-US" smtClean="0"/>
              <a:t>19</a:t>
            </a:fld>
            <a:endParaRPr lang="en-US"/>
          </a:p>
        </p:txBody>
      </p:sp>
    </p:spTree>
    <p:extLst>
      <p:ext uri="{BB962C8B-B14F-4D97-AF65-F5344CB8AC3E}">
        <p14:creationId xmlns:p14="http://schemas.microsoft.com/office/powerpoint/2010/main" val="4116095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Right! So we have three main goals for this lesson. Think of these as three levels in a game  and by the end, you'll have completed all three levels!</a:t>
            </a:r>
            <a:endParaRPr lang="en-US" b="0" dirty="0">
              <a:effectLst/>
            </a:endParaRPr>
          </a:p>
          <a:p>
            <a:pPr rtl="0"/>
            <a:r>
              <a:rPr lang="en-US" sz="1200" b="0" i="0" u="none" strike="noStrike" kern="1200" dirty="0">
                <a:solidFill>
                  <a:schemeClr val="tx1"/>
                </a:solidFill>
                <a:effectLst/>
                <a:latin typeface="+mn-lt"/>
                <a:ea typeface="+mn-ea"/>
                <a:cs typeface="+mn-cs"/>
              </a:rPr>
              <a:t>(Point to objective 1 on screen)</a:t>
            </a:r>
            <a:endParaRPr lang="en-US" b="0" dirty="0">
              <a:effectLst/>
            </a:endParaRPr>
          </a:p>
          <a:p>
            <a:pPr rtl="0"/>
            <a:r>
              <a:rPr lang="en-US" sz="1200" b="0" i="0" u="none" strike="noStrike" kern="1200" dirty="0">
                <a:solidFill>
                  <a:schemeClr val="tx1"/>
                </a:solidFill>
                <a:effectLst/>
                <a:latin typeface="+mn-lt"/>
                <a:ea typeface="+mn-ea"/>
                <a:cs typeface="+mn-cs"/>
              </a:rPr>
              <a:t>LEVEL ONE: Personal Information</a:t>
            </a:r>
            <a:endParaRPr lang="en-US" b="0" dirty="0">
              <a:effectLst/>
            </a:endParaRPr>
          </a:p>
          <a:p>
            <a:pPr rtl="0"/>
            <a:r>
              <a:rPr lang="en-US" sz="1200" b="0" i="0" u="none" strike="noStrike" kern="1200" dirty="0">
                <a:solidFill>
                  <a:schemeClr val="tx1"/>
                </a:solidFill>
                <a:effectLst/>
                <a:latin typeface="+mn-lt"/>
                <a:ea typeface="+mn-ea"/>
                <a:cs typeface="+mn-cs"/>
              </a:rPr>
              <a:t>These are special facts about YOU - things like your name, where you live, and what school you go to. These facts are like treasure that belongs in a locked safe. We're going to learn exactly which pieces of information about you need to stay secret and private.</a:t>
            </a:r>
            <a:endParaRPr lang="en-US" b="0" dirty="0">
              <a:effectLst/>
            </a:endParaRPr>
          </a:p>
          <a:p>
            <a:pPr rtl="0"/>
            <a:r>
              <a:rPr lang="en-US" sz="1200" b="0" i="0" u="none" strike="noStrike" kern="1200" dirty="0">
                <a:solidFill>
                  <a:schemeClr val="tx1"/>
                </a:solidFill>
                <a:effectLst/>
                <a:latin typeface="+mn-lt"/>
                <a:ea typeface="+mn-ea"/>
                <a:cs typeface="+mn-cs"/>
              </a:rPr>
              <a:t>(Check understanding - ask the class)</a:t>
            </a:r>
            <a:endParaRPr lang="en-US" b="0" dirty="0">
              <a:effectLst/>
            </a:endParaRPr>
          </a:p>
          <a:p>
            <a:pPr rtl="0"/>
            <a:r>
              <a:rPr lang="en-US" sz="1200" b="0" i="0" u="none" strike="noStrike" kern="1200" dirty="0">
                <a:solidFill>
                  <a:schemeClr val="tx1"/>
                </a:solidFill>
                <a:effectLst/>
                <a:latin typeface="+mn-lt"/>
                <a:ea typeface="+mn-ea"/>
                <a:cs typeface="+mn-cs"/>
              </a:rPr>
              <a:t>Can someone give me an example of personal information? What's something about you that should stay private?</a:t>
            </a:r>
            <a:endParaRPr lang="en-US" b="0" dirty="0">
              <a:effectLst/>
            </a:endParaRPr>
          </a:p>
          <a:p>
            <a:pPr rtl="0"/>
            <a:r>
              <a:rPr lang="en-US" sz="1200" b="0" i="0" u="none" strike="noStrike" kern="1200" dirty="0">
                <a:solidFill>
                  <a:schemeClr val="tx1"/>
                </a:solidFill>
                <a:effectLst/>
                <a:latin typeface="+mn-lt"/>
                <a:ea typeface="+mn-ea"/>
                <a:cs typeface="+mn-cs"/>
              </a:rPr>
              <a:t>(Wait for hands - take 1-2 answers: 'My address,' 'My phone number,' 'My school')</a:t>
            </a:r>
            <a:endParaRPr lang="en-US" b="0" dirty="0">
              <a:effectLst/>
            </a:endParaRPr>
          </a:p>
          <a:p>
            <a:pPr rtl="0"/>
            <a:r>
              <a:rPr lang="en-US" sz="1200" b="0" i="0" u="none" strike="noStrike" kern="1200" dirty="0">
                <a:solidFill>
                  <a:schemeClr val="tx1"/>
                </a:solidFill>
                <a:effectLst/>
                <a:latin typeface="+mn-lt"/>
                <a:ea typeface="+mn-ea"/>
                <a:cs typeface="+mn-cs"/>
              </a:rPr>
              <a:t>Perfect examples! Well done. Those are all pieces of personal information.</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(Point to objective 2 on screen)</a:t>
            </a:r>
            <a:endParaRPr lang="en-US" b="0" dirty="0">
              <a:effectLst/>
            </a:endParaRPr>
          </a:p>
          <a:p>
            <a:pPr rtl="0"/>
            <a:r>
              <a:rPr lang="en-US" sz="1200" b="0" i="0" u="none" strike="noStrike" kern="1200" dirty="0">
                <a:solidFill>
                  <a:schemeClr val="tx1"/>
                </a:solidFill>
                <a:effectLst/>
                <a:latin typeface="+mn-lt"/>
                <a:ea typeface="+mn-ea"/>
                <a:cs typeface="+mn-cs"/>
              </a:rPr>
              <a:t>LEVEL TWO: Public vs. Private</a:t>
            </a:r>
            <a:endParaRPr lang="en-US" b="0" dirty="0">
              <a:effectLst/>
            </a:endParaRPr>
          </a:p>
          <a:p>
            <a:pPr rtl="0"/>
            <a:r>
              <a:rPr lang="en-US" sz="1200" b="0" i="0" u="none" strike="noStrike" kern="1200" dirty="0">
                <a:solidFill>
                  <a:schemeClr val="tx1"/>
                </a:solidFill>
                <a:effectLst/>
                <a:latin typeface="+mn-lt"/>
                <a:ea typeface="+mn-ea"/>
                <a:cs typeface="+mn-cs"/>
              </a:rPr>
              <a:t>This is really, really important and it might surprise you!</a:t>
            </a:r>
            <a:endParaRPr lang="en-US" b="0" dirty="0">
              <a:effectLst/>
            </a:endParaRPr>
          </a:p>
          <a:p>
            <a:pPr rtl="0"/>
            <a:r>
              <a:rPr lang="en-US" sz="1200" b="0" i="0" u="none" strike="noStrike" kern="1200" dirty="0">
                <a:solidFill>
                  <a:schemeClr val="tx1"/>
                </a:solidFill>
                <a:effectLst/>
                <a:latin typeface="+mn-lt"/>
                <a:ea typeface="+mn-ea"/>
                <a:cs typeface="+mn-cs"/>
              </a:rPr>
              <a:t>We're going to learn that when you go online  even when you're sitting safely in your home or just classroom you're actually in a PUBLIC space. It's like standing in a busy playground or park with hundreds of strangers around you.</a:t>
            </a:r>
            <a:endParaRPr lang="en-US" b="0" dirty="0">
              <a:effectLst/>
            </a:endParaRPr>
          </a:p>
          <a:p>
            <a:pPr rtl="0"/>
            <a:r>
              <a:rPr lang="en-US" sz="1200" b="0" i="0" u="none" strike="noStrike" kern="1200" dirty="0">
                <a:solidFill>
                  <a:schemeClr val="tx1"/>
                </a:solidFill>
                <a:effectLst/>
                <a:latin typeface="+mn-lt"/>
                <a:ea typeface="+mn-ea"/>
                <a:cs typeface="+mn-cs"/>
              </a:rPr>
              <a:t>I know! It feels private because you're in your bedroom, right? But we're going to learn why it's actually public. This is one of the biggest secrets about the internet that lots of people don't understand!</a:t>
            </a:r>
            <a:endParaRPr lang="en-US" b="0" dirty="0">
              <a:effectLst/>
            </a:endParaRPr>
          </a:p>
          <a:p>
            <a:pPr rtl="0"/>
            <a:r>
              <a:rPr lang="en-US" sz="1200" b="0" i="0" u="none" strike="noStrike" kern="1200" dirty="0">
                <a:solidFill>
                  <a:schemeClr val="tx1"/>
                </a:solidFill>
                <a:effectLst/>
                <a:latin typeface="+mn-lt"/>
                <a:ea typeface="+mn-ea"/>
                <a:cs typeface="+mn-cs"/>
              </a:rPr>
              <a:t>(Point to objective 3 on screen)</a:t>
            </a:r>
            <a:endParaRPr lang="en-US" b="0" dirty="0">
              <a:effectLst/>
            </a:endParaRPr>
          </a:p>
          <a:p>
            <a:pPr rtl="0"/>
            <a:r>
              <a:rPr lang="en-US" sz="1200" b="0" i="0" u="none" strike="noStrike" kern="1200" dirty="0">
                <a:solidFill>
                  <a:schemeClr val="tx1"/>
                </a:solidFill>
                <a:effectLst/>
                <a:latin typeface="+mn-lt"/>
                <a:ea typeface="+mn-ea"/>
                <a:cs typeface="+mn-cs"/>
              </a:rPr>
              <a:t>LEVEL THREE: Passwords</a:t>
            </a:r>
            <a:endParaRPr lang="en-US" b="0" dirty="0">
              <a:effectLst/>
            </a:endParaRPr>
          </a:p>
          <a:p>
            <a:pPr rtl="0"/>
            <a:r>
              <a:rPr lang="en-US" sz="1200" b="0" i="0" u="none" strike="noStrike" kern="1200" dirty="0">
                <a:solidFill>
                  <a:schemeClr val="tx1"/>
                </a:solidFill>
                <a:effectLst/>
                <a:latin typeface="+mn-lt"/>
                <a:ea typeface="+mn-ea"/>
                <a:cs typeface="+mn-cs"/>
              </a:rPr>
              <a:t>By the end of today, you're going to know how to build what I call a 'Super Password' - a password so strong that even a computer trying a million guesses can't crack it!</a:t>
            </a:r>
            <a:endParaRPr lang="en-US" b="0" dirty="0">
              <a:effectLst/>
            </a:endParaRPr>
          </a:p>
          <a:p>
            <a:pPr rtl="0"/>
            <a:r>
              <a:rPr lang="en-US" sz="1200" b="0" i="0" u="none" strike="noStrike" kern="1200" dirty="0">
                <a:solidFill>
                  <a:schemeClr val="tx1"/>
                </a:solidFill>
                <a:effectLst/>
                <a:latin typeface="+mn-lt"/>
                <a:ea typeface="+mn-ea"/>
                <a:cs typeface="+mn-cs"/>
              </a:rPr>
              <a:t>And you'll also learn my favorite rule about passwords: the Toothbrush Rule. Anyone want to guess what that might be?</a:t>
            </a:r>
            <a:endParaRPr lang="en-US" b="0" dirty="0">
              <a:effectLst/>
            </a:endParaRPr>
          </a:p>
          <a:p>
            <a:pPr rtl="0"/>
            <a:r>
              <a:rPr lang="en-US" sz="1200" b="0" i="0" u="none" strike="noStrike" kern="1200" dirty="0">
                <a:solidFill>
                  <a:schemeClr val="tx1"/>
                </a:solidFill>
                <a:effectLst/>
                <a:latin typeface="+mn-lt"/>
                <a:ea typeface="+mn-ea"/>
                <a:cs typeface="+mn-cs"/>
              </a:rPr>
              <a:t>We'll find out later! It's an easy way to remember password safety forever.</a:t>
            </a:r>
            <a:endParaRPr lang="en-US" b="0" dirty="0">
              <a:effectLst/>
            </a:endParaRPr>
          </a:p>
          <a:p>
            <a:pPr rtl="0"/>
            <a:r>
              <a:rPr lang="en-US" sz="1200" b="0" i="0" u="none" strike="noStrike" kern="1200" dirty="0">
                <a:solidFill>
                  <a:schemeClr val="tx1"/>
                </a:solidFill>
                <a:effectLst/>
                <a:latin typeface="+mn-lt"/>
                <a:ea typeface="+mn-ea"/>
                <a:cs typeface="+mn-cs"/>
              </a:rPr>
              <a:t>(Now do a quick check)</a:t>
            </a:r>
            <a:endParaRPr lang="en-US" b="0" dirty="0">
              <a:effectLst/>
            </a:endParaRPr>
          </a:p>
          <a:p>
            <a:pPr rtl="0"/>
            <a:r>
              <a:rPr lang="en-US" sz="1200" b="0" i="0" u="none" strike="noStrike" kern="1200" dirty="0">
                <a:solidFill>
                  <a:schemeClr val="tx1"/>
                </a:solidFill>
                <a:effectLst/>
                <a:latin typeface="+mn-lt"/>
                <a:ea typeface="+mn-ea"/>
                <a:cs typeface="+mn-cs"/>
              </a:rPr>
              <a:t>Before we dive in, let me ask you: Who here thinks they already have a super strong password?</a:t>
            </a:r>
            <a:endParaRPr lang="en-US" b="0" dirty="0">
              <a:effectLst/>
            </a:endParaRPr>
          </a:p>
          <a:p>
            <a:pPr rtl="0"/>
            <a:r>
              <a:rPr lang="en-US" sz="1200" b="0" i="0" u="none" strike="noStrike" kern="1200" dirty="0">
                <a:solidFill>
                  <a:schemeClr val="tx1"/>
                </a:solidFill>
                <a:effectLst/>
                <a:latin typeface="+mn-lt"/>
                <a:ea typeface="+mn-ea"/>
                <a:cs typeface="+mn-cs"/>
              </a:rPr>
              <a:t>(Show of hands - acknowledge)</a:t>
            </a:r>
            <a:endParaRPr lang="en-US" b="0" dirty="0">
              <a:effectLst/>
            </a:endParaRPr>
          </a:p>
          <a:p>
            <a:pPr rtl="0"/>
            <a:r>
              <a:rPr lang="en-US" sz="1200" b="0" i="0" u="none" strike="noStrike" kern="1200" dirty="0">
                <a:solidFill>
                  <a:schemeClr val="tx1"/>
                </a:solidFill>
                <a:effectLst/>
                <a:latin typeface="+mn-lt"/>
                <a:ea typeface="+mn-ea"/>
                <a:cs typeface="+mn-cs"/>
              </a:rPr>
              <a:t>Okay! By the end of today, we'll all know exactly what makes a password strong. You might find out yours is already great - or you might learn how to make it even better!</a:t>
            </a:r>
            <a:endParaRPr lang="en-US" b="0" dirty="0">
              <a:effectLst/>
            </a:endParaRPr>
          </a:p>
          <a:p>
            <a:pPr rtl="0"/>
            <a:r>
              <a:rPr lang="en-US" sz="1200" b="0" i="0" u="none" strike="noStrike" kern="1200" dirty="0">
                <a:solidFill>
                  <a:schemeClr val="tx1"/>
                </a:solidFill>
                <a:effectLst/>
                <a:latin typeface="+mn-lt"/>
                <a:ea typeface="+mn-ea"/>
                <a:cs typeface="+mn-cs"/>
              </a:rPr>
              <a:t>Question for the class:</a:t>
            </a:r>
            <a:endParaRPr lang="en-US" b="0" dirty="0">
              <a:effectLst/>
            </a:endParaRPr>
          </a:p>
          <a:p>
            <a:pPr rtl="0"/>
            <a:r>
              <a:rPr lang="en-US" sz="1200" b="0" i="0" u="none" strike="noStrike" kern="1200" dirty="0">
                <a:solidFill>
                  <a:schemeClr val="tx1"/>
                </a:solidFill>
                <a:effectLst/>
                <a:latin typeface="+mn-lt"/>
                <a:ea typeface="+mn-ea"/>
                <a:cs typeface="+mn-cs"/>
              </a:rPr>
              <a:t>One more thing before we start: Has anyone here ever been told 'Don't share personal information online' but you weren't really sure what that meant or why it mattered?</a:t>
            </a:r>
            <a:endParaRPr lang="en-US" b="0" dirty="0">
              <a:effectLst/>
            </a:endParaRPr>
          </a:p>
          <a:p>
            <a:pPr rtl="0"/>
            <a:r>
              <a:rPr lang="en-US" sz="1200" b="0" i="0" u="none" strike="noStrike" kern="1200" dirty="0">
                <a:solidFill>
                  <a:schemeClr val="tx1"/>
                </a:solidFill>
                <a:effectLst/>
                <a:latin typeface="+mn-lt"/>
                <a:ea typeface="+mn-ea"/>
                <a:cs typeface="+mn-cs"/>
              </a:rPr>
              <a:t>(Some hands will go up - this is good)</a:t>
            </a:r>
            <a:endParaRPr lang="en-US" b="0" dirty="0">
              <a:effectLst/>
            </a:endParaRPr>
          </a:p>
          <a:p>
            <a:pPr rtl="0"/>
            <a:r>
              <a:rPr lang="en-US" sz="1200" b="0" i="0" u="none" strike="noStrike" kern="1200" dirty="0">
                <a:solidFill>
                  <a:schemeClr val="tx1"/>
                </a:solidFill>
                <a:effectLst/>
                <a:latin typeface="+mn-lt"/>
                <a:ea typeface="+mn-ea"/>
                <a:cs typeface="+mn-cs"/>
              </a:rPr>
              <a:t>That's EXACTLY why we're here today! We're not just going to say 'Don't do this' - we're going to understand WHY, and learn exactly HOW to stay safe. You'll understand the reasons behind the rules.</a:t>
            </a:r>
            <a:endParaRPr lang="en-US" b="0" dirty="0">
              <a:effectLst/>
            </a:endParaRPr>
          </a:p>
          <a:p>
            <a:pPr rtl="0"/>
            <a:r>
              <a:rPr lang="en-US" sz="1200" b="0" i="0" u="none" strike="noStrike" kern="1200" dirty="0">
                <a:solidFill>
                  <a:schemeClr val="tx1"/>
                </a:solidFill>
                <a:effectLst/>
                <a:latin typeface="+mn-lt"/>
                <a:ea typeface="+mn-ea"/>
                <a:cs typeface="+mn-cs"/>
              </a:rPr>
              <a:t>Ready to start Level One?</a:t>
            </a:r>
            <a:endParaRPr lang="en-US" b="0" dirty="0">
              <a:effectLst/>
            </a:endParaRPr>
          </a:p>
          <a:p>
            <a:pPr rtl="0"/>
            <a:r>
              <a:rPr lang="en-US" sz="1200" b="0" i="0" u="none" strike="noStrike" kern="1200" dirty="0">
                <a:solidFill>
                  <a:schemeClr val="tx1"/>
                </a:solidFill>
                <a:effectLst/>
                <a:latin typeface="+mn-lt"/>
                <a:ea typeface="+mn-ea"/>
                <a:cs typeface="+mn-cs"/>
              </a:rPr>
              <a:t>Let's do this!"</a:t>
            </a:r>
            <a:endParaRPr lang="en-US" b="0" dirty="0">
              <a:effectLst/>
            </a:endParaRPr>
          </a:p>
        </p:txBody>
      </p:sp>
      <p:sp>
        <p:nvSpPr>
          <p:cNvPr id="4" name="Slide Number Placeholder 3"/>
          <p:cNvSpPr>
            <a:spLocks noGrp="1"/>
          </p:cNvSpPr>
          <p:nvPr>
            <p:ph type="sldNum" sz="quarter" idx="5"/>
          </p:nvPr>
        </p:nvSpPr>
        <p:spPr/>
        <p:txBody>
          <a:bodyPr/>
          <a:lstStyle/>
          <a:p>
            <a:fld id="{5B8FC9E3-F4BA-4F00-9EBC-85FF6DFA200F}" type="slidenum">
              <a:rPr lang="en-US" smtClean="0"/>
              <a:t>2</a:t>
            </a:fld>
            <a:endParaRPr lang="en-US"/>
          </a:p>
        </p:txBody>
      </p:sp>
    </p:spTree>
    <p:extLst>
      <p:ext uri="{BB962C8B-B14F-4D97-AF65-F5344CB8AC3E}">
        <p14:creationId xmlns:p14="http://schemas.microsoft.com/office/powerpoint/2010/main" val="264991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"Alright, Level One! Let's talk about YOUR puzzle pieces.</a:t>
            </a:r>
            <a:endParaRPr lang="en-US" b="0" dirty="0">
              <a:effectLst/>
            </a:endParaRPr>
          </a:p>
          <a:p>
            <a:pPr rtl="0"/>
            <a:r>
              <a:rPr lang="en-US" sz="1200" b="0" i="0" u="none" strike="noStrike" kern="1200" dirty="0">
                <a:solidFill>
                  <a:schemeClr val="tx1"/>
                </a:solidFill>
                <a:effectLst/>
                <a:latin typeface="+mn-lt"/>
                <a:ea typeface="+mn-ea"/>
                <a:cs typeface="+mn-cs"/>
              </a:rPr>
              <a:t>Imagine you have a treasure map that shows where YOU are  where you live, where you go to school, who you are, how to contact you. This map has pieces of information on it:</a:t>
            </a:r>
            <a:endParaRPr lang="en-US" b="0" dirty="0">
              <a:effectLst/>
            </a:endParaRPr>
          </a:p>
          <a:p>
            <a:pPr rtl="0"/>
            <a:r>
              <a:rPr lang="en-US" sz="1200" b="0" i="0" u="none" strike="noStrike" kern="1200" dirty="0">
                <a:solidFill>
                  <a:schemeClr val="tx1"/>
                </a:solidFill>
                <a:effectLst/>
                <a:latin typeface="+mn-lt"/>
                <a:ea typeface="+mn-ea"/>
                <a:cs typeface="+mn-cs"/>
              </a:rPr>
              <a:t>(Point to each bullet point as you read it clearly)</a:t>
            </a:r>
            <a:endParaRPr lang="en-US" b="0" dirty="0">
              <a:effectLst/>
            </a:endParaRPr>
          </a:p>
          <a:p>
            <a:pPr rtl="0"/>
            <a:r>
              <a:rPr lang="en-US" sz="1200" b="0" i="0" u="none" strike="noStrike" kern="1200" dirty="0">
                <a:solidFill>
                  <a:schemeClr val="tx1"/>
                </a:solidFill>
                <a:effectLst/>
                <a:latin typeface="+mn-lt"/>
                <a:ea typeface="+mn-ea"/>
                <a:cs typeface="+mn-cs"/>
              </a:rPr>
              <a:t>Your FULL NAME - not just 'Sam' but 'Sam Jones'</a:t>
            </a:r>
            <a:endParaRPr lang="en-US" b="0" dirty="0">
              <a:effectLst/>
            </a:endParaRPr>
          </a:p>
          <a:p>
            <a:pPr rtl="0"/>
            <a:r>
              <a:rPr lang="en-US" sz="1200" b="0" i="0" u="none" strike="noStrike" kern="1200" dirty="0">
                <a:solidFill>
                  <a:schemeClr val="tx1"/>
                </a:solidFill>
                <a:effectLst/>
                <a:latin typeface="+mn-lt"/>
                <a:ea typeface="+mn-ea"/>
                <a:cs typeface="+mn-cs"/>
              </a:rPr>
              <a:t>Your HOME ADDRESS - like '25 Oak Street'</a:t>
            </a:r>
            <a:endParaRPr lang="en-US" b="0" dirty="0">
              <a:effectLst/>
            </a:endParaRPr>
          </a:p>
          <a:p>
            <a:pPr rtl="0"/>
            <a:r>
              <a:rPr lang="en-US" sz="1200" b="0" i="0" u="none" strike="noStrike" kern="1200" dirty="0">
                <a:solidFill>
                  <a:schemeClr val="tx1"/>
                </a:solidFill>
                <a:effectLst/>
                <a:latin typeface="+mn-lt"/>
                <a:ea typeface="+mn-ea"/>
                <a:cs typeface="+mn-cs"/>
              </a:rPr>
              <a:t>Your SCHOOL NAME - like 'St. Peter's Primary School'</a:t>
            </a:r>
            <a:endParaRPr lang="en-US" b="0" dirty="0">
              <a:effectLst/>
            </a:endParaRPr>
          </a:p>
          <a:p>
            <a:pPr rtl="0"/>
            <a:r>
              <a:rPr lang="en-US" sz="1200" b="0" i="0" u="none" strike="noStrike" kern="1200" dirty="0">
                <a:solidFill>
                  <a:schemeClr val="tx1"/>
                </a:solidFill>
                <a:effectLst/>
                <a:latin typeface="+mn-lt"/>
                <a:ea typeface="+mn-ea"/>
                <a:cs typeface="+mn-cs"/>
              </a:rPr>
              <a:t>Your PHONE NUMBER - your mobile or home number</a:t>
            </a:r>
            <a:endParaRPr lang="en-US" b="0" dirty="0">
              <a:effectLst/>
            </a:endParaRPr>
          </a:p>
          <a:p>
            <a:pPr rtl="0"/>
            <a:r>
              <a:rPr lang="en-US" sz="1200" b="0" i="0" u="none" strike="noStrike" kern="1200" dirty="0">
                <a:solidFill>
                  <a:schemeClr val="tx1"/>
                </a:solidFill>
                <a:effectLst/>
                <a:latin typeface="+mn-lt"/>
                <a:ea typeface="+mn-ea"/>
                <a:cs typeface="+mn-cs"/>
              </a:rPr>
              <a:t>These pieces are YOUR private information. They belong to YOU and your family - not to strangers! They're like the password to find you in real life.</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Now, here's the really important rule - everybody listen carefully:</a:t>
            </a:r>
            <a:endParaRPr lang="en-US" b="0" dirty="0">
              <a:effectLst/>
            </a:endParaRPr>
          </a:p>
          <a:p>
            <a:pPr rtl="0"/>
            <a:r>
              <a:rPr lang="en-US" sz="1200" b="0" i="0" u="none" strike="noStrike" kern="1200" dirty="0">
                <a:solidFill>
                  <a:schemeClr val="tx1"/>
                </a:solidFill>
                <a:effectLst/>
                <a:latin typeface="+mn-lt"/>
                <a:ea typeface="+mn-ea"/>
                <a:cs typeface="+mn-cs"/>
              </a:rPr>
              <a:t>(Slow down - make eye contact around the room)</a:t>
            </a:r>
            <a:endParaRPr lang="en-US" b="0" dirty="0">
              <a:effectLst/>
            </a:endParaRPr>
          </a:p>
          <a:p>
            <a:pPr rtl="0"/>
            <a:r>
              <a:rPr lang="en-US" sz="1200" b="0" i="0" u="none" strike="noStrike" kern="1200" dirty="0">
                <a:solidFill>
                  <a:schemeClr val="tx1"/>
                </a:solidFill>
                <a:effectLst/>
                <a:latin typeface="+mn-lt"/>
                <a:ea typeface="+mn-ea"/>
                <a:cs typeface="+mn-cs"/>
              </a:rPr>
              <a:t>You should NEVER share ANY of these puzzle pieces with strangers online. Not even ONE piece!</a:t>
            </a:r>
            <a:endParaRPr lang="en-US" b="0" dirty="0">
              <a:effectLst/>
            </a:endParaRPr>
          </a:p>
          <a:p>
            <a:pPr rtl="0"/>
            <a:r>
              <a:rPr lang="en-US" sz="1200" b="0" i="0" u="none" strike="noStrike" kern="1200" dirty="0">
                <a:solidFill>
                  <a:schemeClr val="tx1"/>
                </a:solidFill>
                <a:effectLst/>
                <a:latin typeface="+mn-lt"/>
                <a:ea typeface="+mn-ea"/>
                <a:cs typeface="+mn-cs"/>
              </a:rPr>
              <a:t>Not your name. Not your school. Not your street. Not your age. NOTHING!</a:t>
            </a:r>
            <a:endParaRPr lang="en-US" b="0" dirty="0">
              <a:effectLst/>
            </a:endParaRPr>
          </a:p>
          <a:p>
            <a:pPr rtl="0"/>
            <a:r>
              <a:rPr lang="en-US" sz="1200" b="0" i="0" u="none" strike="noStrike" kern="1200" dirty="0">
                <a:solidFill>
                  <a:schemeClr val="tx1"/>
                </a:solidFill>
                <a:effectLst/>
                <a:latin typeface="+mn-lt"/>
                <a:ea typeface="+mn-ea"/>
                <a:cs typeface="+mn-cs"/>
              </a:rPr>
              <a:t>Let me explain why with a story. This is really important.</a:t>
            </a:r>
            <a:endParaRPr lang="en-US" b="0" dirty="0">
              <a:effectLst/>
            </a:endParaRPr>
          </a:p>
          <a:p>
            <a:pPr rtl="0"/>
            <a:r>
              <a:rPr lang="en-US" sz="1200" b="0" i="0" u="none" strike="noStrike" kern="1200" dirty="0">
                <a:solidFill>
                  <a:schemeClr val="tx1"/>
                </a:solidFill>
                <a:effectLst/>
                <a:latin typeface="+mn-lt"/>
                <a:ea typeface="+mn-ea"/>
                <a:cs typeface="+mn-cs"/>
              </a:rPr>
              <a:t>Imagine you're playing a game online  maybe Roblox or Minecraft  and you're building something cool. Someone you don't know types in the chat:</a:t>
            </a:r>
            <a:endParaRPr lang="en-US" b="0" dirty="0">
              <a:effectLst/>
            </a:endParaRPr>
          </a:p>
          <a:p>
            <a:pPr rtl="0"/>
            <a:r>
              <a:rPr lang="en-US" sz="1200" b="0" i="0" u="none" strike="noStrike" kern="1200" dirty="0">
                <a:solidFill>
                  <a:schemeClr val="tx1"/>
                </a:solidFill>
                <a:effectLst/>
                <a:latin typeface="+mn-lt"/>
                <a:ea typeface="+mn-ea"/>
                <a:cs typeface="+mn-cs"/>
              </a:rPr>
              <a:t>'Hey! What's your name?'</a:t>
            </a:r>
            <a:endParaRPr lang="en-US" b="0" dirty="0">
              <a:effectLst/>
            </a:endParaRPr>
          </a:p>
          <a:p>
            <a:pPr rtl="0"/>
            <a:r>
              <a:rPr lang="en-US" sz="1200" b="0" i="0" u="none" strike="noStrike" kern="1200" dirty="0">
                <a:solidFill>
                  <a:schemeClr val="tx1"/>
                </a:solidFill>
                <a:effectLst/>
                <a:latin typeface="+mn-lt"/>
                <a:ea typeface="+mn-ea"/>
                <a:cs typeface="+mn-cs"/>
              </a:rPr>
              <a:t>Now, you might think to yourself: 'Well, my name is just Emma. Lots of people are called Emma. That's harmless, right? What's the problem?'</a:t>
            </a:r>
            <a:endParaRPr lang="en-US" b="0" dirty="0">
              <a:effectLst/>
            </a:endParaRPr>
          </a:p>
          <a:p>
            <a:pPr rtl="0"/>
            <a:r>
              <a:rPr lang="en-US" sz="1200" b="0" i="0" u="none" strike="noStrike" kern="1200" dirty="0">
                <a:solidFill>
                  <a:schemeClr val="tx1"/>
                </a:solidFill>
                <a:effectLst/>
                <a:latin typeface="+mn-lt"/>
                <a:ea typeface="+mn-ea"/>
                <a:cs typeface="+mn-cs"/>
              </a:rPr>
              <a:t>Here's the problem:</a:t>
            </a:r>
            <a:endParaRPr lang="en-US" b="0" dirty="0">
              <a:effectLst/>
            </a:endParaRPr>
          </a:p>
          <a:p>
            <a:pPr rtl="0"/>
            <a:r>
              <a:rPr lang="en-US" sz="1200" b="0" i="0" u="none" strike="noStrike" kern="1200" dirty="0">
                <a:solidFill>
                  <a:schemeClr val="tx1"/>
                </a:solidFill>
                <a:effectLst/>
                <a:latin typeface="+mn-lt"/>
                <a:ea typeface="+mn-ea"/>
                <a:cs typeface="+mn-cs"/>
              </a:rPr>
              <a:t>Once you tell them your name, they don't stop asking questions! They keep going! They might say:</a:t>
            </a:r>
            <a:endParaRPr lang="en-US" b="0" dirty="0">
              <a:effectLst/>
            </a:endParaRPr>
          </a:p>
          <a:p>
            <a:pPr rtl="0"/>
            <a:r>
              <a:rPr lang="en-US" sz="1200" b="0" i="0" u="none" strike="noStrike" kern="1200" dirty="0">
                <a:solidFill>
                  <a:schemeClr val="tx1"/>
                </a:solidFill>
                <a:effectLst/>
                <a:latin typeface="+mn-lt"/>
                <a:ea typeface="+mn-ea"/>
                <a:cs typeface="+mn-cs"/>
              </a:rPr>
              <a:t>(Friendly stranger voice again)</a:t>
            </a:r>
            <a:endParaRPr lang="en-US" b="0" dirty="0">
              <a:effectLst/>
            </a:endParaRPr>
          </a:p>
          <a:p>
            <a:pPr rtl="0"/>
            <a:r>
              <a:rPr lang="en-US" sz="1200" b="0" i="0" u="none" strike="noStrike" kern="1200" dirty="0">
                <a:solidFill>
                  <a:schemeClr val="tx1"/>
                </a:solidFill>
                <a:effectLst/>
                <a:latin typeface="+mn-lt"/>
                <a:ea typeface="+mn-ea"/>
                <a:cs typeface="+mn-cs"/>
              </a:rPr>
              <a:t>'Cool name, Emma! What school do you go to?'</a:t>
            </a:r>
            <a:endParaRPr lang="en-US" b="0" dirty="0">
              <a:effectLst/>
            </a:endParaRPr>
          </a:p>
          <a:p>
            <a:pPr rtl="0"/>
            <a:r>
              <a:rPr lang="en-US" sz="1200" b="0" i="0" u="none" strike="noStrike" kern="1200" dirty="0">
                <a:solidFill>
                  <a:schemeClr val="tx1"/>
                </a:solidFill>
                <a:effectLst/>
                <a:latin typeface="+mn-lt"/>
                <a:ea typeface="+mn-ea"/>
                <a:cs typeface="+mn-cs"/>
              </a:rPr>
              <a:t>Or:</a:t>
            </a:r>
            <a:endParaRPr lang="en-US" b="0" dirty="0">
              <a:effectLst/>
            </a:endParaRPr>
          </a:p>
          <a:p>
            <a:pPr rtl="0"/>
            <a:r>
              <a:rPr lang="en-US" sz="1200" b="0" i="0" u="none" strike="noStrike" kern="1200" dirty="0">
                <a:solidFill>
                  <a:schemeClr val="tx1"/>
                </a:solidFill>
                <a:effectLst/>
                <a:latin typeface="+mn-lt"/>
                <a:ea typeface="+mn-ea"/>
                <a:cs typeface="+mn-cs"/>
              </a:rPr>
              <a:t>'Nice to meet you Emma! Where do you live?'</a:t>
            </a:r>
            <a:endParaRPr lang="en-US" b="0" dirty="0">
              <a:effectLst/>
            </a:endParaRPr>
          </a:p>
          <a:p>
            <a:pPr rtl="0"/>
            <a:r>
              <a:rPr lang="en-US" sz="1200" b="0" i="0" u="none" strike="noStrike" kern="1200" dirty="0">
                <a:solidFill>
                  <a:schemeClr val="tx1"/>
                </a:solidFill>
                <a:effectLst/>
                <a:latin typeface="+mn-lt"/>
                <a:ea typeface="+mn-ea"/>
                <a:cs typeface="+mn-cs"/>
              </a:rPr>
              <a:t>Or:</a:t>
            </a:r>
            <a:endParaRPr lang="en-US" b="0" dirty="0">
              <a:effectLst/>
            </a:endParaRPr>
          </a:p>
          <a:p>
            <a:pPr rtl="0"/>
            <a:r>
              <a:rPr lang="en-US" sz="1200" b="0" i="0" u="none" strike="noStrike" kern="1200" dirty="0">
                <a:solidFill>
                  <a:schemeClr val="tx1"/>
                </a:solidFill>
                <a:effectLst/>
                <a:latin typeface="+mn-lt"/>
                <a:ea typeface="+mn-ea"/>
                <a:cs typeface="+mn-cs"/>
              </a:rPr>
              <a:t>'Hey Emma! How old are you?'</a:t>
            </a:r>
            <a:endParaRPr lang="en-US" b="0" dirty="0">
              <a:effectLst/>
            </a:endParaRPr>
          </a:p>
          <a:p>
            <a:pPr rtl="0"/>
            <a:r>
              <a:rPr lang="en-US" sz="1200" b="0" i="0" u="none" strike="noStrike" kern="1200" dirty="0">
                <a:solidFill>
                  <a:schemeClr val="tx1"/>
                </a:solidFill>
                <a:effectLst/>
                <a:latin typeface="+mn-lt"/>
                <a:ea typeface="+mn-ea"/>
                <a:cs typeface="+mn-cs"/>
              </a:rPr>
              <a:t>Now they're trying to collect MORE pieces! And here's the sneaky part - if you've already answered the first question, you might feel like you should answer the next one too. It feels rude not to answer, right?</a:t>
            </a:r>
            <a:endParaRPr lang="en-US" b="0" dirty="0">
              <a:effectLst/>
            </a:endParaRPr>
          </a:p>
          <a:p>
            <a:pPr rtl="0"/>
            <a:r>
              <a:rPr lang="en-US" sz="1200" b="0" i="0" u="none" strike="noStrike" kern="1200" dirty="0">
                <a:solidFill>
                  <a:schemeClr val="tx1"/>
                </a:solidFill>
                <a:effectLst/>
                <a:latin typeface="+mn-lt"/>
                <a:ea typeface="+mn-ea"/>
                <a:cs typeface="+mn-cs"/>
              </a:rPr>
              <a:t>That's exactly what strangers online want! They start small  just asking your name  and then they keep asking for more information.</a:t>
            </a:r>
            <a:endParaRPr lang="en-US" b="0" dirty="0">
              <a:effectLst/>
            </a:endParaRPr>
          </a:p>
          <a:p>
            <a:pPr rtl="0"/>
            <a:r>
              <a:rPr lang="en-US" sz="1200" b="0" i="0" u="none" strike="noStrike" kern="1200" dirty="0">
                <a:solidFill>
                  <a:schemeClr val="tx1"/>
                </a:solidFill>
                <a:effectLst/>
                <a:latin typeface="+mn-lt"/>
                <a:ea typeface="+mn-ea"/>
                <a:cs typeface="+mn-cs"/>
              </a:rPr>
              <a:t>It's like they're trying to collect all the pieces of the puzzle so they can see the whole picture of YOU.</a:t>
            </a:r>
            <a:endParaRPr lang="en-US" b="0" dirty="0">
              <a:effectLst/>
            </a:endParaRPr>
          </a:p>
          <a:p>
            <a:pPr rtl="0"/>
            <a:r>
              <a:rPr lang="en-US" sz="1200" b="0" i="0" u="none" strike="noStrike" kern="1200" dirty="0">
                <a:solidFill>
                  <a:schemeClr val="tx1"/>
                </a:solidFill>
                <a:effectLst/>
                <a:latin typeface="+mn-lt"/>
                <a:ea typeface="+mn-ea"/>
                <a:cs typeface="+mn-cs"/>
              </a:rPr>
              <a:t>(Change tone - become serious and protective)</a:t>
            </a:r>
            <a:endParaRPr lang="en-US" b="0" dirty="0">
              <a:effectLst/>
            </a:endParaRPr>
          </a:p>
          <a:p>
            <a:pPr rtl="0"/>
            <a:r>
              <a:rPr lang="en-US" sz="1200" b="0" i="0" u="none" strike="noStrike" kern="1200" dirty="0">
                <a:solidFill>
                  <a:schemeClr val="tx1"/>
                </a:solidFill>
                <a:effectLst/>
                <a:latin typeface="+mn-lt"/>
                <a:ea typeface="+mn-ea"/>
                <a:cs typeface="+mn-cs"/>
              </a:rPr>
              <a:t>The SAFEST rule - and the rule we're going to follow in this class  is this:</a:t>
            </a:r>
            <a:endParaRPr lang="en-US" b="0" dirty="0">
              <a:effectLst/>
            </a:endParaRPr>
          </a:p>
          <a:p>
            <a:pPr rtl="0"/>
            <a:r>
              <a:rPr lang="en-US" sz="1200" b="0" i="0" u="none" strike="noStrike" kern="1200" dirty="0">
                <a:solidFill>
                  <a:schemeClr val="tx1"/>
                </a:solidFill>
                <a:effectLst/>
                <a:latin typeface="+mn-lt"/>
                <a:ea typeface="+mn-ea"/>
                <a:cs typeface="+mn-cs"/>
              </a:rPr>
              <a:t>NEVER share ANY personal information with strangers online.</a:t>
            </a:r>
            <a:endParaRPr lang="en-US" b="0" dirty="0">
              <a:effectLst/>
            </a:endParaRPr>
          </a:p>
          <a:p>
            <a:pPr rtl="0"/>
            <a:r>
              <a:rPr lang="en-US" sz="1200" b="0" i="0" u="none" strike="noStrike" kern="1200" dirty="0">
                <a:solidFill>
                  <a:schemeClr val="tx1"/>
                </a:solidFill>
                <a:effectLst/>
                <a:latin typeface="+mn-lt"/>
                <a:ea typeface="+mn-ea"/>
                <a:cs typeface="+mn-cs"/>
              </a:rPr>
              <a:t>Not your name. Not your school. Not your street. Not your age. NOTHING!</a:t>
            </a:r>
            <a:endParaRPr lang="en-US" b="0" dirty="0">
              <a:effectLst/>
            </a:endParaRPr>
          </a:p>
          <a:p>
            <a:pPr rtl="0"/>
            <a:r>
              <a:rPr lang="en-US" sz="1200" b="0" i="0" u="none" strike="noStrike" kern="1200" dirty="0">
                <a:solidFill>
                  <a:schemeClr val="tx1"/>
                </a:solidFill>
                <a:effectLst/>
                <a:latin typeface="+mn-lt"/>
                <a:ea typeface="+mn-ea"/>
                <a:cs typeface="+mn-cs"/>
              </a:rPr>
              <a:t>(Interactive check - ask the class)</a:t>
            </a:r>
            <a:endParaRPr lang="en-US" b="0" dirty="0">
              <a:effectLst/>
            </a:endParaRPr>
          </a:p>
          <a:p>
            <a:pPr rtl="0"/>
            <a:r>
              <a:rPr lang="en-US" sz="1200" b="0" i="0" u="none" strike="noStrike" kern="1200" dirty="0">
                <a:solidFill>
                  <a:schemeClr val="tx1"/>
                </a:solidFill>
                <a:effectLst/>
                <a:latin typeface="+mn-lt"/>
                <a:ea typeface="+mn-ea"/>
                <a:cs typeface="+mn-cs"/>
              </a:rPr>
              <a:t>So if a stranger online asks, 'What's your name?' - what should you do?</a:t>
            </a:r>
            <a:endParaRPr lang="en-US" b="0" dirty="0">
              <a:effectLst/>
            </a:endParaRPr>
          </a:p>
          <a:p>
            <a:pPr rtl="0"/>
            <a:r>
              <a:rPr lang="en-US" sz="1200" b="0" i="0" u="none" strike="noStrike" kern="1200" dirty="0">
                <a:solidFill>
                  <a:schemeClr val="tx1"/>
                </a:solidFill>
                <a:effectLst/>
                <a:latin typeface="+mn-lt"/>
                <a:ea typeface="+mn-ea"/>
                <a:cs typeface="+mn-cs"/>
              </a:rPr>
              <a:t>(Wait for answers - kids should say 'IGNORE!')</a:t>
            </a:r>
            <a:endParaRPr lang="en-US" b="0" dirty="0">
              <a:effectLst/>
            </a:endParaRPr>
          </a:p>
          <a:p>
            <a:pPr rtl="0"/>
            <a:r>
              <a:rPr lang="en-US" sz="1200" b="0" i="0" u="none" strike="noStrike" kern="1200" dirty="0">
                <a:solidFill>
                  <a:schemeClr val="tx1"/>
                </a:solidFill>
                <a:effectLst/>
                <a:latin typeface="+mn-lt"/>
                <a:ea typeface="+mn-ea"/>
                <a:cs typeface="+mn-cs"/>
              </a:rPr>
              <a:t>Exactly! You IGNORE them!</a:t>
            </a:r>
            <a:endParaRPr lang="en-US" b="0" dirty="0">
              <a:effectLst/>
            </a:endParaRPr>
          </a:p>
          <a:p>
            <a:pPr rtl="0"/>
            <a:r>
              <a:rPr lang="en-US" sz="1200" b="0" i="0" u="none" strike="noStrike" kern="1200" dirty="0">
                <a:solidFill>
                  <a:schemeClr val="tx1"/>
                </a:solidFill>
                <a:effectLst/>
                <a:latin typeface="+mn-lt"/>
                <a:ea typeface="+mn-ea"/>
                <a:cs typeface="+mn-cs"/>
              </a:rPr>
              <a:t>You don't answer the question. You don't even say 'No, I can't tell you.' You just pretend they don't exist and keep playing your game.</a:t>
            </a:r>
            <a:endParaRPr lang="en-US" b="0" dirty="0">
              <a:effectLst/>
            </a:endParaRPr>
          </a:p>
          <a:p>
            <a:pPr rtl="0"/>
            <a:r>
              <a:rPr lang="en-US" sz="1200" b="0" i="0" u="none" strike="noStrike" kern="1200" dirty="0">
                <a:solidFill>
                  <a:schemeClr val="tx1"/>
                </a:solidFill>
                <a:effectLst/>
                <a:latin typeface="+mn-lt"/>
                <a:ea typeface="+mn-ea"/>
                <a:cs typeface="+mn-cs"/>
              </a:rPr>
              <a:t>(Demonstrate - pretend to play a game and look at screen, completely ignoring an imaginary person)</a:t>
            </a:r>
            <a:endParaRPr lang="en-US" b="0" dirty="0">
              <a:effectLst/>
            </a:endParaRPr>
          </a:p>
          <a:p>
            <a:pPr rtl="0"/>
            <a:r>
              <a:rPr lang="en-US" sz="1200" b="0" i="0" u="none" strike="noStrike" kern="1200" dirty="0">
                <a:solidFill>
                  <a:schemeClr val="tx1"/>
                </a:solidFill>
                <a:effectLst/>
                <a:latin typeface="+mn-lt"/>
                <a:ea typeface="+mn-ea"/>
                <a:cs typeface="+mn-cs"/>
              </a:rPr>
              <a:t>See? I'm just playing my game. I didn't see that question. I'm too busy building my house or completing my mission!</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But WHY? Why is this so important?</a:t>
            </a:r>
            <a:endParaRPr lang="en-US" b="0" dirty="0">
              <a:effectLst/>
            </a:endParaRPr>
          </a:p>
          <a:p>
            <a:pPr rtl="0"/>
            <a:r>
              <a:rPr lang="en-US" sz="1200" b="0" i="0" u="none" strike="noStrike" kern="1200" dirty="0">
                <a:solidFill>
                  <a:schemeClr val="tx1"/>
                </a:solidFill>
                <a:effectLst/>
                <a:latin typeface="+mn-lt"/>
                <a:ea typeface="+mn-ea"/>
                <a:cs typeface="+mn-cs"/>
              </a:rPr>
              <a:t>(Use the park analogy)</a:t>
            </a:r>
            <a:endParaRPr lang="en-US" b="0" dirty="0">
              <a:effectLst/>
            </a:endParaRPr>
          </a:p>
          <a:p>
            <a:pPr rtl="0"/>
            <a:r>
              <a:rPr lang="en-US" sz="1200" b="0" i="0" u="none" strike="noStrike" kern="1200" dirty="0">
                <a:solidFill>
                  <a:schemeClr val="tx1"/>
                </a:solidFill>
                <a:effectLst/>
                <a:latin typeface="+mn-lt"/>
                <a:ea typeface="+mn-ea"/>
                <a:cs typeface="+mn-cs"/>
              </a:rPr>
              <a:t>Because strangers online are exactly like strangers in a park!</a:t>
            </a:r>
            <a:endParaRPr lang="en-US" b="0" dirty="0">
              <a:effectLst/>
            </a:endParaRPr>
          </a:p>
          <a:p>
            <a:pPr rtl="0"/>
            <a:r>
              <a:rPr lang="en-US" sz="1200" b="0" i="0" u="none" strike="noStrike" kern="1200" dirty="0">
                <a:solidFill>
                  <a:schemeClr val="tx1"/>
                </a:solidFill>
                <a:effectLst/>
                <a:latin typeface="+mn-lt"/>
                <a:ea typeface="+mn-ea"/>
                <a:cs typeface="+mn-cs"/>
              </a:rPr>
              <a:t>If you were in the park playing football, and a stranger walked up to you and said, 'Hi! What's your name? What school do you go to?' - would you tell them?</a:t>
            </a:r>
            <a:endParaRPr lang="en-US" b="0" dirty="0">
              <a:effectLst/>
            </a:endParaRPr>
          </a:p>
          <a:p>
            <a:pPr rtl="0"/>
            <a:r>
              <a:rPr lang="en-US" sz="1200" b="0" i="0" u="none" strike="noStrike" kern="1200" dirty="0">
                <a:solidFill>
                  <a:schemeClr val="tx1"/>
                </a:solidFill>
                <a:effectLst/>
                <a:latin typeface="+mn-lt"/>
                <a:ea typeface="+mn-ea"/>
                <a:cs typeface="+mn-cs"/>
              </a:rPr>
              <a:t>(Wait for 'No!')</a:t>
            </a:r>
            <a:endParaRPr lang="en-US" b="0" dirty="0">
              <a:effectLst/>
            </a:endParaRPr>
          </a:p>
          <a:p>
            <a:pPr rtl="0"/>
            <a:r>
              <a:rPr lang="en-US" sz="1200" b="0" i="0" u="none" strike="noStrike" kern="1200" dirty="0">
                <a:solidFill>
                  <a:schemeClr val="tx1"/>
                </a:solidFill>
                <a:effectLst/>
                <a:latin typeface="+mn-lt"/>
                <a:ea typeface="+mn-ea"/>
                <a:cs typeface="+mn-cs"/>
              </a:rPr>
              <a:t>NO! You'd probably step away from them and go find your parent or teacher, right?</a:t>
            </a:r>
            <a:endParaRPr lang="en-US" b="0" dirty="0">
              <a:effectLst/>
            </a:endParaRPr>
          </a:p>
          <a:p>
            <a:pPr rtl="0"/>
            <a:r>
              <a:rPr lang="en-US" sz="1200" b="0" i="0" u="none" strike="noStrike" kern="1200" dirty="0">
                <a:solidFill>
                  <a:schemeClr val="tx1"/>
                </a:solidFill>
                <a:effectLst/>
                <a:latin typeface="+mn-lt"/>
                <a:ea typeface="+mn-ea"/>
                <a:cs typeface="+mn-cs"/>
              </a:rPr>
              <a:t>The rule is EXACTLY the same online! In real life, you don't talk to strangers. Online, you don't talk to strangers either!</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5B8FC9E3-F4BA-4F00-9EBC-85FF6DFA200F}" type="slidenum">
              <a:rPr lang="en-US" smtClean="0"/>
              <a:t>3</a:t>
            </a:fld>
            <a:endParaRPr lang="en-US"/>
          </a:p>
        </p:txBody>
      </p:sp>
    </p:spTree>
    <p:extLst>
      <p:ext uri="{BB962C8B-B14F-4D97-AF65-F5344CB8AC3E}">
        <p14:creationId xmlns:p14="http://schemas.microsoft.com/office/powerpoint/2010/main" val="35318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Quick Check - Let's Practice:</a:t>
            </a:r>
            <a:endParaRPr lang="en-US" b="0" dirty="0">
              <a:effectLst/>
            </a:endParaRPr>
          </a:p>
          <a:p>
            <a:pPr rtl="0"/>
            <a:r>
              <a:rPr lang="en-US" sz="1200" b="0" i="0" u="none" strike="noStrike" kern="1200" dirty="0">
                <a:solidFill>
                  <a:schemeClr val="tx1"/>
                </a:solidFill>
                <a:effectLst/>
                <a:latin typeface="+mn-lt"/>
                <a:ea typeface="+mn-ea"/>
                <a:cs typeface="+mn-cs"/>
              </a:rPr>
              <a:t>I'm going to give you some situations. If it's SAFE to share, give me thumbs UP. If you should keep it SECRET, give me thumbs DOWN.</a:t>
            </a:r>
            <a:endParaRPr lang="en-US" b="0" dirty="0">
              <a:effectLst/>
            </a:endParaRPr>
          </a:p>
          <a:p>
            <a:pPr rtl="0"/>
            <a:r>
              <a:rPr lang="en-US" sz="1200" b="0" i="0" u="none" strike="noStrike" kern="1200" dirty="0">
                <a:solidFill>
                  <a:schemeClr val="tx1"/>
                </a:solidFill>
                <a:effectLst/>
                <a:latin typeface="+mn-lt"/>
                <a:ea typeface="+mn-ea"/>
                <a:cs typeface="+mn-cs"/>
              </a:rPr>
              <a:t>Ready?</a:t>
            </a:r>
            <a:endParaRPr lang="en-US" b="0" dirty="0">
              <a:effectLst/>
            </a:endParaRPr>
          </a:p>
          <a:p>
            <a:pPr rtl="0"/>
            <a:r>
              <a:rPr lang="en-US" sz="1200" b="0" i="0" u="none" strike="noStrike" kern="1200" dirty="0">
                <a:solidFill>
                  <a:schemeClr val="tx1"/>
                </a:solidFill>
                <a:effectLst/>
                <a:latin typeface="+mn-lt"/>
                <a:ea typeface="+mn-ea"/>
                <a:cs typeface="+mn-cs"/>
              </a:rPr>
              <a:t>Situation 1: Someone in Roblox asks, 'What's your favorite color?'</a:t>
            </a:r>
            <a:endParaRPr lang="en-US" b="0" dirty="0">
              <a:effectLst/>
            </a:endParaRPr>
          </a:p>
          <a:p>
            <a:pPr rtl="0"/>
            <a:r>
              <a:rPr lang="en-US" sz="1200" b="0" i="0" u="none" strike="noStrike" kern="1200" dirty="0">
                <a:solidFill>
                  <a:schemeClr val="tx1"/>
                </a:solidFill>
                <a:effectLst/>
                <a:latin typeface="+mn-lt"/>
                <a:ea typeface="+mn-ea"/>
                <a:cs typeface="+mn-cs"/>
              </a:rPr>
              <a:t> (Wait - should be THUMBS UP)</a:t>
            </a:r>
            <a:endParaRPr lang="en-US" b="0" dirty="0">
              <a:effectLst/>
            </a:endParaRPr>
          </a:p>
          <a:p>
            <a:pPr rtl="0"/>
            <a:r>
              <a:rPr lang="en-US" sz="1200" b="0" i="0" u="none" strike="noStrike" kern="1200" dirty="0">
                <a:solidFill>
                  <a:schemeClr val="tx1"/>
                </a:solidFill>
                <a:effectLst/>
                <a:latin typeface="+mn-lt"/>
                <a:ea typeface="+mn-ea"/>
                <a:cs typeface="+mn-cs"/>
              </a:rPr>
              <a:t>Thumbs up! That's safe! Favorite color doesn't help them find you!</a:t>
            </a:r>
            <a:endParaRPr lang="en-US" b="0" dirty="0">
              <a:effectLst/>
            </a:endParaRPr>
          </a:p>
          <a:p>
            <a:pPr rtl="0"/>
            <a:r>
              <a:rPr lang="en-US" sz="1200" b="0" i="0" u="none" strike="noStrike" kern="1200" dirty="0">
                <a:solidFill>
                  <a:schemeClr val="tx1"/>
                </a:solidFill>
                <a:effectLst/>
                <a:latin typeface="+mn-lt"/>
                <a:ea typeface="+mn-ea"/>
                <a:cs typeface="+mn-cs"/>
              </a:rPr>
              <a:t>Situation 2: Someone in Minecraft asks, 'What's your real name?'</a:t>
            </a:r>
            <a:endParaRPr lang="en-US" b="0" dirty="0">
              <a:effectLst/>
            </a:endParaRPr>
          </a:p>
          <a:p>
            <a:pPr rtl="0"/>
            <a:r>
              <a:rPr lang="en-US" sz="1200" b="0" i="0" u="none" strike="noStrike" kern="1200" dirty="0">
                <a:solidFill>
                  <a:schemeClr val="tx1"/>
                </a:solidFill>
                <a:effectLst/>
                <a:latin typeface="+mn-lt"/>
                <a:ea typeface="+mn-ea"/>
                <a:cs typeface="+mn-cs"/>
              </a:rPr>
              <a:t> (Wait - should be THUMBS DOWN)</a:t>
            </a:r>
            <a:endParaRPr lang="en-US" b="0" dirty="0">
              <a:effectLst/>
            </a:endParaRPr>
          </a:p>
          <a:p>
            <a:pPr rtl="0"/>
            <a:r>
              <a:rPr lang="en-US" sz="1200" b="0" i="0" u="none" strike="noStrike" kern="1200" dirty="0">
                <a:solidFill>
                  <a:schemeClr val="tx1"/>
                </a:solidFill>
                <a:effectLst/>
                <a:latin typeface="+mn-lt"/>
                <a:ea typeface="+mn-ea"/>
                <a:cs typeface="+mn-cs"/>
              </a:rPr>
              <a:t>Thumbs down! That's a puzzle piece! Keep it secret!</a:t>
            </a:r>
            <a:endParaRPr lang="en-US" b="0" dirty="0">
              <a:effectLst/>
            </a:endParaRPr>
          </a:p>
          <a:p>
            <a:pPr rtl="0"/>
            <a:r>
              <a:rPr lang="en-US" sz="1200" b="0" i="0" u="none" strike="noStrike" kern="1200" dirty="0">
                <a:solidFill>
                  <a:schemeClr val="tx1"/>
                </a:solidFill>
                <a:effectLst/>
                <a:latin typeface="+mn-lt"/>
                <a:ea typeface="+mn-ea"/>
                <a:cs typeface="+mn-cs"/>
              </a:rPr>
              <a:t>Situation 3: Someone asks, 'What country do you live in?'</a:t>
            </a:r>
            <a:endParaRPr lang="en-US" b="0" dirty="0">
              <a:effectLst/>
            </a:endParaRPr>
          </a:p>
          <a:p>
            <a:pPr rtl="0"/>
            <a:r>
              <a:rPr lang="en-US" sz="1200" b="0" i="0" u="none" strike="noStrike" kern="1200" dirty="0">
                <a:solidFill>
                  <a:schemeClr val="tx1"/>
                </a:solidFill>
                <a:effectLst/>
                <a:latin typeface="+mn-lt"/>
                <a:ea typeface="+mn-ea"/>
                <a:cs typeface="+mn-cs"/>
              </a:rPr>
              <a:t> (Wait - this one's tricky - could be thumbs down)</a:t>
            </a:r>
            <a:endParaRPr lang="en-US" b="0" dirty="0">
              <a:effectLst/>
            </a:endParaRPr>
          </a:p>
          <a:p>
            <a:pPr rtl="0"/>
            <a:r>
              <a:rPr lang="en-US" sz="1200" b="0" i="0" u="none" strike="noStrike" kern="1200" dirty="0">
                <a:solidFill>
                  <a:schemeClr val="tx1"/>
                </a:solidFill>
                <a:effectLst/>
                <a:latin typeface="+mn-lt"/>
                <a:ea typeface="+mn-ea"/>
                <a:cs typeface="+mn-cs"/>
              </a:rPr>
              <a:t>Hmm, this is a tricky one! Country is quite big and vague - millions of people live in the UK! But it's still information about you. The safest answer? Don't respond! Keep your puzzle pieces locked away!</a:t>
            </a:r>
            <a:endParaRPr lang="en-US" b="0" dirty="0">
              <a:effectLst/>
            </a:endParaRPr>
          </a:p>
          <a:p>
            <a:pPr rtl="0"/>
            <a:r>
              <a:rPr lang="en-US" sz="1200" b="0" i="0" u="none" strike="noStrike" kern="1200" dirty="0">
                <a:solidFill>
                  <a:schemeClr val="tx1"/>
                </a:solidFill>
                <a:effectLst/>
                <a:latin typeface="+mn-lt"/>
                <a:ea typeface="+mn-ea"/>
                <a:cs typeface="+mn-cs"/>
              </a:rPr>
              <a:t>Situation 4: Someone asks, 'What level are you on in this game?'</a:t>
            </a:r>
            <a:endParaRPr lang="en-US" b="0" dirty="0">
              <a:effectLst/>
            </a:endParaRPr>
          </a:p>
          <a:p>
            <a:pPr rtl="0"/>
            <a:r>
              <a:rPr lang="en-US" sz="1200" b="0" i="0" u="none" strike="noStrike" kern="1200" dirty="0">
                <a:solidFill>
                  <a:schemeClr val="tx1"/>
                </a:solidFill>
                <a:effectLst/>
                <a:latin typeface="+mn-lt"/>
                <a:ea typeface="+mn-ea"/>
                <a:cs typeface="+mn-cs"/>
              </a:rPr>
              <a:t> (Wait - should be THUMBS UP)</a:t>
            </a:r>
            <a:endParaRPr lang="en-US" b="0" dirty="0">
              <a:effectLst/>
            </a:endParaRPr>
          </a:p>
          <a:p>
            <a:pPr rtl="0"/>
            <a:r>
              <a:rPr lang="en-US" sz="1200" b="0" i="0" u="none" strike="noStrike" kern="1200" dirty="0">
                <a:solidFill>
                  <a:schemeClr val="tx1"/>
                </a:solidFill>
                <a:effectLst/>
                <a:latin typeface="+mn-lt"/>
                <a:ea typeface="+mn-ea"/>
                <a:cs typeface="+mn-cs"/>
              </a:rPr>
              <a:t>Thumbs up! That's about the GAME, not about the real you! Totally safe!</a:t>
            </a:r>
            <a:endParaRPr lang="en-US" b="0" dirty="0">
              <a:effectLst/>
            </a:endParaRPr>
          </a:p>
          <a:p>
            <a:pPr rtl="0"/>
            <a:r>
              <a:rPr lang="en-US" sz="1200" b="0" i="0" u="none" strike="noStrike" kern="1200" dirty="0">
                <a:solidFill>
                  <a:schemeClr val="tx1"/>
                </a:solidFill>
                <a:effectLst/>
                <a:latin typeface="+mn-lt"/>
                <a:ea typeface="+mn-ea"/>
                <a:cs typeface="+mn-cs"/>
              </a:rPr>
              <a:t>Situation 5: Someone asks, 'What school do you go to?'</a:t>
            </a:r>
            <a:endParaRPr lang="en-US" b="0" dirty="0">
              <a:effectLst/>
            </a:endParaRPr>
          </a:p>
          <a:p>
            <a:pPr rtl="0"/>
            <a:r>
              <a:rPr lang="en-US" sz="1200" b="0" i="0" u="none" strike="noStrike" kern="1200" dirty="0">
                <a:solidFill>
                  <a:schemeClr val="tx1"/>
                </a:solidFill>
                <a:effectLst/>
                <a:latin typeface="+mn-lt"/>
                <a:ea typeface="+mn-ea"/>
                <a:cs typeface="+mn-cs"/>
              </a:rPr>
              <a:t> (Wait - should be THUMBS DOWN)</a:t>
            </a:r>
            <a:endParaRPr lang="en-US" b="0" dirty="0">
              <a:effectLst/>
            </a:endParaRPr>
          </a:p>
          <a:p>
            <a:pPr rtl="0"/>
            <a:r>
              <a:rPr lang="en-US" sz="1200" b="0" i="0" u="none" strike="noStrike" kern="1200" dirty="0">
                <a:solidFill>
                  <a:schemeClr val="tx1"/>
                </a:solidFill>
                <a:effectLst/>
                <a:latin typeface="+mn-lt"/>
                <a:ea typeface="+mn-ea"/>
                <a:cs typeface="+mn-cs"/>
              </a:rPr>
              <a:t>BIG thumbs down! That's a really important puzzle piece! NEVER share that!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5B8FC9E3-F4BA-4F00-9EBC-85FF6DFA200F}" type="slidenum">
              <a:rPr lang="en-US" smtClean="0"/>
              <a:t>4</a:t>
            </a:fld>
            <a:endParaRPr lang="en-US"/>
          </a:p>
        </p:txBody>
      </p:sp>
    </p:spTree>
    <p:extLst>
      <p:ext uri="{BB962C8B-B14F-4D97-AF65-F5344CB8AC3E}">
        <p14:creationId xmlns:p14="http://schemas.microsoft.com/office/powerpoint/2010/main" val="1116784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"Alright, before we talk more about games and the internet, we need to understand something really, really important.</a:t>
            </a:r>
            <a:endParaRPr lang="en-US" b="0" dirty="0">
              <a:effectLst/>
            </a:endParaRPr>
          </a:p>
          <a:p>
            <a:pPr rtl="0"/>
            <a:r>
              <a:rPr lang="en-US" sz="1200" b="0" i="0" u="none" strike="noStrike" kern="1200" dirty="0">
                <a:solidFill>
                  <a:schemeClr val="tx1"/>
                </a:solidFill>
                <a:effectLst/>
                <a:latin typeface="+mn-lt"/>
                <a:ea typeface="+mn-ea"/>
                <a:cs typeface="+mn-cs"/>
              </a:rPr>
              <a:t>We need to understand the difference between 'Public' and 'Private.'</a:t>
            </a:r>
            <a:endParaRPr lang="en-US" b="0" dirty="0">
              <a:effectLst/>
            </a:endParaRPr>
          </a:p>
          <a:p>
            <a:pPr rtl="0"/>
            <a:r>
              <a:rPr lang="en-US" sz="1200" b="0" i="0" u="none" strike="noStrike" kern="1200" dirty="0">
                <a:solidFill>
                  <a:schemeClr val="tx1"/>
                </a:solidFill>
                <a:effectLst/>
                <a:latin typeface="+mn-lt"/>
                <a:ea typeface="+mn-ea"/>
                <a:cs typeface="+mn-cs"/>
              </a:rPr>
              <a:t>This is one of the BIGGEST secrets about the internet - and once you understand this, you'll be safer than most adults online!</a:t>
            </a:r>
            <a:endParaRPr lang="en-US" b="0" dirty="0">
              <a:effectLst/>
            </a:endParaRPr>
          </a:p>
          <a:p>
            <a:pPr rtl="0"/>
            <a:r>
              <a:rPr lang="en-US" sz="1200" b="0" i="0" u="none" strike="noStrike" kern="1200" dirty="0">
                <a:solidFill>
                  <a:schemeClr val="tx1"/>
                </a:solidFill>
                <a:effectLst/>
                <a:latin typeface="+mn-lt"/>
                <a:ea typeface="+mn-ea"/>
                <a:cs typeface="+mn-cs"/>
              </a:rPr>
              <a:t>Ready? Let's start with the real world first.</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What is a PUBLIC place?</a:t>
            </a:r>
            <a:endParaRPr lang="en-US" b="0" dirty="0">
              <a:effectLst/>
            </a:endParaRPr>
          </a:p>
          <a:p>
            <a:pPr rtl="0"/>
            <a:r>
              <a:rPr lang="en-US" sz="1200" b="0" i="0" u="none" strike="noStrike" kern="1200" dirty="0">
                <a:solidFill>
                  <a:schemeClr val="tx1"/>
                </a:solidFill>
                <a:effectLst/>
                <a:latin typeface="+mn-lt"/>
                <a:ea typeface="+mn-ea"/>
                <a:cs typeface="+mn-cs"/>
              </a:rPr>
              <a:t>(Ask the class) Can someone give me an example of a public place?</a:t>
            </a:r>
            <a:endParaRPr lang="en-US" b="0" dirty="0">
              <a:effectLst/>
            </a:endParaRPr>
          </a:p>
          <a:p>
            <a:pPr rtl="0"/>
            <a:r>
              <a:rPr lang="en-US" sz="1200" b="0" i="0" u="none" strike="noStrike" kern="1200" dirty="0">
                <a:solidFill>
                  <a:schemeClr val="tx1"/>
                </a:solidFill>
                <a:effectLst/>
                <a:latin typeface="+mn-lt"/>
                <a:ea typeface="+mn-ea"/>
                <a:cs typeface="+mn-cs"/>
              </a:rPr>
              <a:t>(Take answers - should include: park, supermarket, library, street, playground, shopping center)</a:t>
            </a:r>
            <a:endParaRPr lang="en-US" b="0" dirty="0">
              <a:effectLst/>
            </a:endParaRPr>
          </a:p>
          <a:p>
            <a:pPr rtl="0"/>
            <a:r>
              <a:rPr lang="en-US" sz="1200" b="0" i="0" u="none" strike="noStrike" kern="1200" dirty="0">
                <a:solidFill>
                  <a:schemeClr val="tx1"/>
                </a:solidFill>
                <a:effectLst/>
                <a:latin typeface="+mn-lt"/>
                <a:ea typeface="+mn-ea"/>
                <a:cs typeface="+mn-cs"/>
              </a:rPr>
              <a:t>Brilliant! Yes! All of those!</a:t>
            </a:r>
            <a:endParaRPr lang="en-US" b="0" dirty="0">
              <a:effectLst/>
            </a:endParaRPr>
          </a:p>
          <a:p>
            <a:pPr rtl="0"/>
            <a:r>
              <a:rPr lang="en-US" sz="1200" b="0" i="0" u="none" strike="noStrike" kern="1200" dirty="0">
                <a:solidFill>
                  <a:schemeClr val="tx1"/>
                </a:solidFill>
                <a:effectLst/>
                <a:latin typeface="+mn-lt"/>
                <a:ea typeface="+mn-ea"/>
                <a:cs typeface="+mn-cs"/>
              </a:rPr>
              <a:t>A public place is somewhere that anyone can go. You don't need permission. You don't need to be invited. Anyone can walk in.</a:t>
            </a:r>
            <a:endParaRPr lang="en-US" b="0" dirty="0">
              <a:effectLst/>
            </a:endParaRPr>
          </a:p>
          <a:p>
            <a:pPr rtl="0"/>
            <a:r>
              <a:rPr lang="en-US" sz="1200" b="0" i="0" u="none" strike="noStrike" kern="1200" dirty="0">
                <a:solidFill>
                  <a:schemeClr val="tx1"/>
                </a:solidFill>
                <a:effectLst/>
                <a:latin typeface="+mn-lt"/>
                <a:ea typeface="+mn-ea"/>
                <a:cs typeface="+mn-cs"/>
              </a:rPr>
              <a:t>(Use local examples)</a:t>
            </a:r>
            <a:endParaRPr lang="en-US" b="0" dirty="0">
              <a:effectLst/>
            </a:endParaRPr>
          </a:p>
          <a:p>
            <a:pPr rtl="0"/>
            <a:r>
              <a:rPr lang="en-US" sz="1200" b="0" i="0" u="none" strike="noStrike" kern="1200" dirty="0">
                <a:solidFill>
                  <a:schemeClr val="tx1"/>
                </a:solidFill>
                <a:effectLst/>
                <a:latin typeface="+mn-lt"/>
                <a:ea typeface="+mn-ea"/>
                <a:cs typeface="+mn-cs"/>
              </a:rPr>
              <a:t>Like the park near school - anyone can go there! Families, dog walkers, joggers, people you know, people you don't know. It's open to everyone!</a:t>
            </a:r>
            <a:endParaRPr lang="en-US" b="0" dirty="0">
              <a:effectLst/>
            </a:endParaRPr>
          </a:p>
          <a:p>
            <a:pPr rtl="0"/>
            <a:r>
              <a:rPr lang="en-US" sz="1200" b="0" i="0" u="none" strike="noStrike" kern="1200" dirty="0">
                <a:solidFill>
                  <a:schemeClr val="tx1"/>
                </a:solidFill>
                <a:effectLst/>
                <a:latin typeface="+mn-lt"/>
                <a:ea typeface="+mn-ea"/>
                <a:cs typeface="+mn-cs"/>
              </a:rPr>
              <a:t>Or like the supermarket - anyone can shop there! You'll see people you know and LOTS of people you don't know!</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Now, in a public place, are there strangers?</a:t>
            </a:r>
            <a:endParaRPr lang="en-US" b="0" dirty="0">
              <a:effectLst/>
            </a:endParaRPr>
          </a:p>
          <a:p>
            <a:pPr rtl="0"/>
            <a:r>
              <a:rPr lang="en-US" sz="1200" b="0" i="0" u="none" strike="noStrike" kern="1200" dirty="0">
                <a:solidFill>
                  <a:schemeClr val="tx1"/>
                </a:solidFill>
                <a:effectLst/>
                <a:latin typeface="+mn-lt"/>
                <a:ea typeface="+mn-ea"/>
                <a:cs typeface="+mn-cs"/>
              </a:rPr>
              <a:t>(Wait for 'Yes!')</a:t>
            </a:r>
            <a:endParaRPr lang="en-US" b="0" dirty="0">
              <a:effectLst/>
            </a:endParaRPr>
          </a:p>
          <a:p>
            <a:pPr rtl="0"/>
            <a:r>
              <a:rPr lang="en-US" sz="1200" b="0" i="0" u="none" strike="noStrike" kern="1200" dirty="0">
                <a:solidFill>
                  <a:schemeClr val="tx1"/>
                </a:solidFill>
                <a:effectLst/>
                <a:latin typeface="+mn-lt"/>
                <a:ea typeface="+mn-ea"/>
                <a:cs typeface="+mn-cs"/>
              </a:rPr>
              <a:t>Yes! Of course! Strangers are everywhere in public places!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In a public place, is it okay to tell strangers all your secrets?</a:t>
            </a:r>
            <a:endParaRPr lang="en-US" b="0" dirty="0">
              <a:effectLst/>
            </a:endParaRPr>
          </a:p>
          <a:p>
            <a:pPr rtl="0"/>
            <a:r>
              <a:rPr lang="en-US" sz="1200" b="0" i="0" u="none" strike="noStrike" kern="1200" dirty="0">
                <a:solidFill>
                  <a:schemeClr val="tx1"/>
                </a:solidFill>
                <a:effectLst/>
                <a:latin typeface="+mn-lt"/>
                <a:ea typeface="+mn-ea"/>
                <a:cs typeface="+mn-cs"/>
              </a:rPr>
              <a:t>(Wait for 'No!')</a:t>
            </a:r>
            <a:endParaRPr lang="en-US" b="0" dirty="0">
              <a:effectLst/>
            </a:endParaRPr>
          </a:p>
          <a:p>
            <a:pPr rtl="0"/>
            <a:r>
              <a:rPr lang="en-US" sz="1200" b="0" i="0" u="none" strike="noStrike" kern="1200" dirty="0">
                <a:solidFill>
                  <a:schemeClr val="tx1"/>
                </a:solidFill>
                <a:effectLst/>
                <a:latin typeface="+mn-lt"/>
                <a:ea typeface="+mn-ea"/>
                <a:cs typeface="+mn-cs"/>
              </a:rPr>
              <a:t>NO! Of course not!</a:t>
            </a:r>
            <a:endParaRPr lang="en-US" b="0" dirty="0">
              <a:effectLst/>
            </a:endParaRPr>
          </a:p>
          <a:p>
            <a:pPr rtl="0"/>
            <a:r>
              <a:rPr lang="en-US" sz="1200" b="0" i="0" u="none" strike="noStrike" kern="1200" dirty="0">
                <a:solidFill>
                  <a:schemeClr val="tx1"/>
                </a:solidFill>
                <a:effectLst/>
                <a:latin typeface="+mn-lt"/>
                <a:ea typeface="+mn-ea"/>
                <a:cs typeface="+mn-cs"/>
              </a:rPr>
              <a:t>If you're in the park playing football and a stranger is sitting on a bench nearby, you don't walk up to them and say, 'Hi! My name is Emily Jones! I live at 25 Oak Street! I go to St. Peter's School! My phone number is...'</a:t>
            </a:r>
            <a:endParaRPr lang="en-US" b="0" dirty="0">
              <a:effectLst/>
            </a:endParaRPr>
          </a:p>
          <a:p>
            <a:pPr rtl="0"/>
            <a:r>
              <a:rPr lang="en-US" sz="1200" b="0" i="0" u="none" strike="noStrike" kern="1200" dirty="0">
                <a:solidFill>
                  <a:schemeClr val="tx1"/>
                </a:solidFill>
                <a:effectLst/>
                <a:latin typeface="+mn-lt"/>
                <a:ea typeface="+mn-ea"/>
                <a:cs typeface="+mn-cs"/>
              </a:rPr>
              <a:t>You'd never do that! That would be really strange and really dangerous!</a:t>
            </a:r>
            <a:endParaRPr lang="en-US" b="0" dirty="0">
              <a:effectLst/>
            </a:endParaRPr>
          </a:p>
          <a:p>
            <a:pPr rtl="0"/>
            <a:r>
              <a:rPr lang="en-US" sz="1200" b="0" i="0" u="none" strike="noStrike" kern="1200" dirty="0">
                <a:solidFill>
                  <a:schemeClr val="tx1"/>
                </a:solidFill>
                <a:effectLst/>
                <a:latin typeface="+mn-lt"/>
                <a:ea typeface="+mn-ea"/>
                <a:cs typeface="+mn-cs"/>
              </a:rPr>
              <a:t>In public places:</a:t>
            </a:r>
            <a:endParaRPr lang="en-US" b="0" dirty="0">
              <a:effectLst/>
            </a:endParaRPr>
          </a:p>
          <a:p>
            <a:pPr rtl="0"/>
            <a:r>
              <a:rPr lang="en-US" sz="1200" b="0" i="0" u="none" strike="noStrike" kern="1200" dirty="0">
                <a:solidFill>
                  <a:schemeClr val="tx1"/>
                </a:solidFill>
                <a:effectLst/>
                <a:latin typeface="+mn-lt"/>
                <a:ea typeface="+mn-ea"/>
                <a:cs typeface="+mn-cs"/>
              </a:rPr>
              <a:t>We can play and have fun ✓</a:t>
            </a:r>
            <a:endParaRPr lang="en-US" b="0" dirty="0">
              <a:effectLst/>
            </a:endParaRPr>
          </a:p>
          <a:p>
            <a:pPr rtl="0"/>
            <a:r>
              <a:rPr lang="en-US" sz="1200" b="0" i="0" u="none" strike="noStrike" kern="1200" dirty="0">
                <a:solidFill>
                  <a:schemeClr val="tx1"/>
                </a:solidFill>
                <a:effectLst/>
                <a:latin typeface="+mn-lt"/>
                <a:ea typeface="+mn-ea"/>
                <a:cs typeface="+mn-cs"/>
              </a:rPr>
              <a:t>We behave nicely and politely ✓</a:t>
            </a:r>
            <a:endParaRPr lang="en-US" b="0" dirty="0">
              <a:effectLst/>
            </a:endParaRPr>
          </a:p>
          <a:p>
            <a:pPr rtl="0"/>
            <a:r>
              <a:rPr lang="en-US" sz="1200" b="0" i="0" u="none" strike="noStrike" kern="1200" dirty="0">
                <a:solidFill>
                  <a:schemeClr val="tx1"/>
                </a:solidFill>
                <a:effectLst/>
                <a:latin typeface="+mn-lt"/>
                <a:ea typeface="+mn-ea"/>
                <a:cs typeface="+mn-cs"/>
              </a:rPr>
              <a:t>But we DON'T share our secrets with strangers ✓</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Now - what is a PRIVATE place?</a:t>
            </a:r>
            <a:endParaRPr lang="en-US" b="0" dirty="0">
              <a:effectLst/>
            </a:endParaRPr>
          </a:p>
          <a:p>
            <a:pPr rtl="0"/>
            <a:r>
              <a:rPr lang="en-US" sz="1200" b="0" i="0" u="none" strike="noStrike" kern="1200" dirty="0">
                <a:solidFill>
                  <a:schemeClr val="tx1"/>
                </a:solidFill>
                <a:effectLst/>
                <a:latin typeface="+mn-lt"/>
                <a:ea typeface="+mn-ea"/>
                <a:cs typeface="+mn-cs"/>
              </a:rPr>
              <a:t>(Ask the class) Can someone give me an example of a private place?</a:t>
            </a:r>
            <a:endParaRPr lang="en-US" b="0" dirty="0">
              <a:effectLst/>
            </a:endParaRPr>
          </a:p>
          <a:p>
            <a:pPr rtl="0"/>
            <a:r>
              <a:rPr lang="en-US" sz="1200" b="0" i="0" u="none" strike="noStrike" kern="1200" dirty="0">
                <a:solidFill>
                  <a:schemeClr val="tx1"/>
                </a:solidFill>
                <a:effectLst/>
                <a:latin typeface="+mn-lt"/>
                <a:ea typeface="+mn-ea"/>
                <a:cs typeface="+mn-cs"/>
              </a:rPr>
              <a:t>(Take answers - should include: your house, your bedroom, your bathroom, your family's car)</a:t>
            </a:r>
            <a:endParaRPr lang="en-US" b="0" dirty="0">
              <a:effectLst/>
            </a:endParaRPr>
          </a:p>
          <a:p>
            <a:pPr rtl="0"/>
            <a:r>
              <a:rPr lang="en-US" sz="1200" b="0" i="0" u="none" strike="noStrike" kern="1200" dirty="0">
                <a:solidFill>
                  <a:schemeClr val="tx1"/>
                </a:solidFill>
                <a:effectLst/>
                <a:latin typeface="+mn-lt"/>
                <a:ea typeface="+mn-ea"/>
                <a:cs typeface="+mn-cs"/>
              </a:rPr>
              <a:t>Perfect! Yes!</a:t>
            </a:r>
            <a:endParaRPr lang="en-US" b="0" dirty="0">
              <a:effectLst/>
            </a:endParaRPr>
          </a:p>
          <a:p>
            <a:pPr rtl="0"/>
            <a:r>
              <a:rPr lang="en-US" sz="1200" b="0" i="0" u="none" strike="noStrike" kern="1200" dirty="0">
                <a:solidFill>
                  <a:schemeClr val="tx1"/>
                </a:solidFill>
                <a:effectLst/>
                <a:latin typeface="+mn-lt"/>
                <a:ea typeface="+mn-ea"/>
                <a:cs typeface="+mn-cs"/>
              </a:rPr>
              <a:t>A private place is somewhere that's just for YOU and your family. It's somewhere that strangers are NOT allowed to enter.</a:t>
            </a:r>
            <a:endParaRPr lang="en-US" b="0" dirty="0">
              <a:effectLst/>
            </a:endParaRPr>
          </a:p>
          <a:p>
            <a:pPr rtl="0"/>
            <a:r>
              <a:rPr lang="en-US" sz="1200" b="0" i="0" u="none" strike="noStrike" kern="1200" dirty="0">
                <a:solidFill>
                  <a:schemeClr val="tx1"/>
                </a:solidFill>
                <a:effectLst/>
                <a:latin typeface="+mn-lt"/>
                <a:ea typeface="+mn-ea"/>
                <a:cs typeface="+mn-cs"/>
              </a:rPr>
              <a:t>(Point to a student)</a:t>
            </a:r>
            <a:endParaRPr lang="en-US" b="0" dirty="0">
              <a:effectLst/>
            </a:endParaRPr>
          </a:p>
          <a:p>
            <a:pPr rtl="0"/>
            <a:r>
              <a:rPr lang="en-US" sz="1200" b="0" i="0" u="none" strike="noStrike" kern="1200" dirty="0">
                <a:solidFill>
                  <a:schemeClr val="tx1"/>
                </a:solidFill>
                <a:effectLst/>
                <a:latin typeface="+mn-lt"/>
                <a:ea typeface="+mn-ea"/>
                <a:cs typeface="+mn-cs"/>
              </a:rPr>
              <a:t>Is a stranger allowed to walk into your bedroom whenever they want?</a:t>
            </a:r>
            <a:endParaRPr lang="en-US" b="0" dirty="0">
              <a:effectLst/>
            </a:endParaRPr>
          </a:p>
          <a:p>
            <a:pPr rtl="0"/>
            <a:r>
              <a:rPr lang="en-US" sz="1200" b="0" i="0" u="none" strike="noStrike" kern="1200" dirty="0">
                <a:solidFill>
                  <a:schemeClr val="tx1"/>
                </a:solidFill>
                <a:effectLst/>
                <a:latin typeface="+mn-lt"/>
                <a:ea typeface="+mn-ea"/>
                <a:cs typeface="+mn-cs"/>
              </a:rPr>
              <a:t>(Student: No!)</a:t>
            </a:r>
            <a:endParaRPr lang="en-US" b="0" dirty="0">
              <a:effectLst/>
            </a:endParaRPr>
          </a:p>
          <a:p>
            <a:pPr rtl="0"/>
            <a:r>
              <a:rPr lang="en-US" sz="1200" b="0" i="0" u="none" strike="noStrike" kern="1200" dirty="0">
                <a:solidFill>
                  <a:schemeClr val="tx1"/>
                </a:solidFill>
                <a:effectLst/>
                <a:latin typeface="+mn-lt"/>
                <a:ea typeface="+mn-ea"/>
                <a:cs typeface="+mn-cs"/>
              </a:rPr>
              <a:t>Exactly! NO! Your bedroom is PRIVATE! Only people you invite (like your family or best friend) are allowed in there!</a:t>
            </a:r>
            <a:endParaRPr lang="en-US" b="0" dirty="0">
              <a:effectLst/>
            </a:endParaRPr>
          </a:p>
          <a:p>
            <a:pPr rtl="0"/>
            <a:r>
              <a:rPr lang="en-US" sz="1200" b="0" i="0" u="none" strike="noStrike" kern="1200" dirty="0">
                <a:solidFill>
                  <a:schemeClr val="tx1"/>
                </a:solidFill>
                <a:effectLst/>
                <a:latin typeface="+mn-lt"/>
                <a:ea typeface="+mn-ea"/>
                <a:cs typeface="+mn-cs"/>
              </a:rPr>
              <a:t>In your bedroom, you can:</a:t>
            </a:r>
            <a:endParaRPr lang="en-US" b="0" dirty="0">
              <a:effectLst/>
            </a:endParaRPr>
          </a:p>
          <a:p>
            <a:pPr rtl="0"/>
            <a:r>
              <a:rPr lang="en-US" sz="1200" b="0" i="0" u="none" strike="noStrike" kern="1200" dirty="0">
                <a:solidFill>
                  <a:schemeClr val="tx1"/>
                </a:solidFill>
                <a:effectLst/>
                <a:latin typeface="+mn-lt"/>
                <a:ea typeface="+mn-ea"/>
                <a:cs typeface="+mn-cs"/>
              </a:rPr>
              <a:t>Tell secrets to your family ✓</a:t>
            </a:r>
            <a:endParaRPr lang="en-US" b="0" dirty="0">
              <a:effectLst/>
            </a:endParaRPr>
          </a:p>
          <a:p>
            <a:pPr rtl="0"/>
            <a:r>
              <a:rPr lang="en-US" sz="1200" b="0" i="0" u="none" strike="noStrike" kern="1200" dirty="0">
                <a:solidFill>
                  <a:schemeClr val="tx1"/>
                </a:solidFill>
                <a:effectLst/>
                <a:latin typeface="+mn-lt"/>
                <a:ea typeface="+mn-ea"/>
                <a:cs typeface="+mn-cs"/>
              </a:rPr>
              <a:t>Be silly ✓</a:t>
            </a:r>
            <a:endParaRPr lang="en-US" b="0" dirty="0">
              <a:effectLst/>
            </a:endParaRPr>
          </a:p>
          <a:p>
            <a:pPr rtl="0"/>
            <a:r>
              <a:rPr lang="en-US" sz="1200" b="0" i="0" u="none" strike="noStrike" kern="1200" dirty="0">
                <a:solidFill>
                  <a:schemeClr val="tx1"/>
                </a:solidFill>
                <a:effectLst/>
                <a:latin typeface="+mn-lt"/>
                <a:ea typeface="+mn-ea"/>
                <a:cs typeface="+mn-cs"/>
              </a:rPr>
              <a:t>Talk about personal things ✓</a:t>
            </a:r>
            <a:endParaRPr lang="en-US" b="0" dirty="0">
              <a:effectLst/>
            </a:endParaRPr>
          </a:p>
          <a:p>
            <a:pPr rtl="0"/>
            <a:r>
              <a:rPr lang="en-US" sz="1200" b="0" i="0" u="none" strike="noStrike" kern="1200" dirty="0">
                <a:solidFill>
                  <a:schemeClr val="tx1"/>
                </a:solidFill>
                <a:effectLst/>
                <a:latin typeface="+mn-lt"/>
                <a:ea typeface="+mn-ea"/>
                <a:cs typeface="+mn-cs"/>
              </a:rPr>
              <a:t>Feel completely safe ✓</a:t>
            </a:r>
            <a:endParaRPr lang="en-US" b="0" dirty="0">
              <a:effectLst/>
            </a:endParaRPr>
          </a:p>
          <a:p>
            <a:pPr rtl="0"/>
            <a:r>
              <a:rPr lang="en-US" sz="1200" b="0" i="0" u="none" strike="noStrike" kern="1200" dirty="0">
                <a:solidFill>
                  <a:schemeClr val="tx1"/>
                </a:solidFill>
                <a:effectLst/>
                <a:latin typeface="+mn-lt"/>
                <a:ea typeface="+mn-ea"/>
                <a:cs typeface="+mn-cs"/>
              </a:rPr>
              <a:t>Because you know EXACTLY who is there - just people you trust!</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So we understand Public vs. Private in the REAL world.</a:t>
            </a:r>
            <a:endParaRPr lang="en-US" b="0" dirty="0">
              <a:effectLst/>
            </a:endParaRPr>
          </a:p>
          <a:p>
            <a:pPr rtl="0"/>
            <a:r>
              <a:rPr lang="en-US" sz="1200" b="0" i="0" u="none" strike="noStrike" kern="1200" dirty="0">
                <a:solidFill>
                  <a:schemeClr val="tx1"/>
                </a:solidFill>
                <a:effectLst/>
                <a:latin typeface="+mn-lt"/>
                <a:ea typeface="+mn-ea"/>
                <a:cs typeface="+mn-cs"/>
              </a:rPr>
              <a:t>Public = Strangers are there (Park, Supermarket)</a:t>
            </a:r>
            <a:endParaRPr lang="en-US" b="0" dirty="0">
              <a:effectLst/>
            </a:endParaRPr>
          </a:p>
          <a:p>
            <a:pPr rtl="0"/>
            <a:r>
              <a:rPr lang="en-US" sz="1200" b="0" i="0" u="none" strike="noStrike" kern="1200" dirty="0">
                <a:solidFill>
                  <a:schemeClr val="tx1"/>
                </a:solidFill>
                <a:effectLst/>
                <a:latin typeface="+mn-lt"/>
                <a:ea typeface="+mn-ea"/>
                <a:cs typeface="+mn-cs"/>
              </a:rPr>
              <a:t> Private = Only people you choose (Your bedroom, Your house)</a:t>
            </a:r>
            <a:endParaRPr lang="en-US" b="0" dirty="0">
              <a:effectLst/>
            </a:endParaRPr>
          </a:p>
          <a:p>
            <a:pPr rtl="0"/>
            <a:r>
              <a:rPr lang="en-US" sz="1200" b="0" i="0" u="none" strike="noStrike" kern="1200" dirty="0">
                <a:solidFill>
                  <a:schemeClr val="tx1"/>
                </a:solidFill>
                <a:effectLst/>
                <a:latin typeface="+mn-lt"/>
                <a:ea typeface="+mn-ea"/>
                <a:cs typeface="+mn-cs"/>
              </a:rPr>
              <a:t>Easy, right?</a:t>
            </a:r>
            <a:endParaRPr lang="en-US" b="0" dirty="0">
              <a:effectLst/>
            </a:endParaRPr>
          </a:p>
          <a:p>
            <a:pPr rtl="0"/>
            <a:r>
              <a:rPr lang="en-US" sz="1200" b="0" i="0" u="none" strike="noStrike" kern="1200" dirty="0">
                <a:solidFill>
                  <a:schemeClr val="tx1"/>
                </a:solidFill>
                <a:effectLst/>
                <a:latin typeface="+mn-lt"/>
                <a:ea typeface="+mn-ea"/>
                <a:cs typeface="+mn-cs"/>
              </a:rPr>
              <a:t>Now here's where it gets tricky. Here's the BIG SECRET about the internet.</a:t>
            </a:r>
            <a:endParaRPr lang="en-US" b="0" dirty="0">
              <a:effectLst/>
            </a:endParaRPr>
          </a:p>
          <a:p>
            <a:pPr rtl="0"/>
            <a:r>
              <a:rPr lang="en-US" sz="1200" b="0" i="0" u="none" strike="noStrike" kern="1200" dirty="0">
                <a:solidFill>
                  <a:schemeClr val="tx1"/>
                </a:solidFill>
                <a:effectLst/>
                <a:latin typeface="+mn-lt"/>
                <a:ea typeface="+mn-ea"/>
                <a:cs typeface="+mn-cs"/>
              </a:rPr>
              <a:t>(Slow down - this is the crucial moment)</a:t>
            </a:r>
            <a:endParaRPr lang="en-US" b="0" dirty="0">
              <a:effectLst/>
            </a:endParaRPr>
          </a:p>
          <a:p>
            <a:pPr rtl="0"/>
            <a:r>
              <a:rPr lang="en-US" sz="1200" b="0" i="0" u="none" strike="noStrike" kern="1200" dirty="0">
                <a:solidFill>
                  <a:schemeClr val="tx1"/>
                </a:solidFill>
                <a:effectLst/>
                <a:latin typeface="+mn-lt"/>
                <a:ea typeface="+mn-ea"/>
                <a:cs typeface="+mn-cs"/>
              </a:rPr>
              <a:t>When you're playing on a tablet or phone or computer in your bedroom, where are you? Are you in a public place or a private place?</a:t>
            </a:r>
            <a:endParaRPr lang="en-US" b="0" dirty="0">
              <a:effectLst/>
            </a:endParaRPr>
          </a:p>
          <a:p>
            <a:pPr rtl="0"/>
            <a:r>
              <a:rPr lang="en-US" sz="1200" b="0" i="0" u="none" strike="noStrike" kern="1200" dirty="0">
                <a:solidFill>
                  <a:schemeClr val="tx1"/>
                </a:solidFill>
                <a:effectLst/>
                <a:latin typeface="+mn-lt"/>
                <a:ea typeface="+mn-ea"/>
                <a:cs typeface="+mn-cs"/>
              </a:rPr>
              <a:t>(Pause - let them think)</a:t>
            </a:r>
          </a:p>
          <a:p>
            <a:pPr rtl="0"/>
            <a:r>
              <a:rPr lang="en-US" sz="1200" b="0" i="0" u="none" strike="noStrike" kern="1200" dirty="0">
                <a:solidFill>
                  <a:schemeClr val="tx1"/>
                </a:solidFill>
                <a:effectLst/>
                <a:latin typeface="+mn-lt"/>
                <a:ea typeface="+mn-ea"/>
                <a:cs typeface="+mn-cs"/>
              </a:rPr>
              <a:t>Transition to the next slide</a:t>
            </a:r>
            <a:endParaRPr lang="en-US" b="0" dirty="0">
              <a:effectLst/>
            </a:endParaRPr>
          </a:p>
        </p:txBody>
      </p:sp>
      <p:sp>
        <p:nvSpPr>
          <p:cNvPr id="4" name="Slide Number Placeholder 3"/>
          <p:cNvSpPr>
            <a:spLocks noGrp="1"/>
          </p:cNvSpPr>
          <p:nvPr>
            <p:ph type="sldNum" sz="quarter" idx="5"/>
          </p:nvPr>
        </p:nvSpPr>
        <p:spPr/>
        <p:txBody>
          <a:bodyPr/>
          <a:lstStyle/>
          <a:p>
            <a:fld id="{5B8FC9E3-F4BA-4F00-9EBC-85FF6DFA200F}" type="slidenum">
              <a:rPr lang="en-US" smtClean="0"/>
              <a:t>5</a:t>
            </a:fld>
            <a:endParaRPr lang="en-US"/>
          </a:p>
        </p:txBody>
      </p:sp>
    </p:spTree>
    <p:extLst>
      <p:ext uri="{BB962C8B-B14F-4D97-AF65-F5344CB8AC3E}">
        <p14:creationId xmlns:p14="http://schemas.microsoft.com/office/powerpoint/2010/main" val="1543261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"Right! So we know the difference between a House and a Park in real life. But what about on a tablet or computer? Let's figure it out together!</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We're going to look at different things you might do online, and you're going to tell me: Is this PUBLIC or PRIVATE?</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PRIVATE SPACES - Like Your House</a:t>
            </a:r>
            <a:endParaRPr lang="en-US" b="0" dirty="0">
              <a:effectLst/>
            </a:endParaRPr>
          </a:p>
          <a:p>
            <a:pPr rtl="0"/>
            <a:r>
              <a:rPr lang="en-US" sz="1200" b="0" i="0" u="none" strike="noStrike" kern="1200" dirty="0">
                <a:solidFill>
                  <a:schemeClr val="tx1"/>
                </a:solidFill>
                <a:effectLst/>
                <a:latin typeface="+mn-lt"/>
                <a:ea typeface="+mn-ea"/>
                <a:cs typeface="+mn-cs"/>
              </a:rPr>
              <a:t>There ARE some private spaces online! Let me give you examples: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Imagine you are video calling your grandma. You press the button, and there's her face on the screen! You can see her, she can see you.</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(Ask the class) Who else is in that video call? Can strangers see you?</a:t>
            </a:r>
            <a:endParaRPr lang="en-US" b="0" dirty="0">
              <a:effectLst/>
            </a:endParaRPr>
          </a:p>
          <a:p>
            <a:pPr rtl="0"/>
            <a:r>
              <a:rPr lang="en-US" sz="1200" b="0" i="0" u="none" strike="noStrike" kern="1200" dirty="0">
                <a:solidFill>
                  <a:schemeClr val="tx1"/>
                </a:solidFill>
                <a:effectLst/>
                <a:latin typeface="+mn-lt"/>
                <a:ea typeface="+mn-ea"/>
                <a:cs typeface="+mn-cs"/>
              </a:rPr>
              <a:t>(Wait for answers - 'No!' 'Just family!')</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Exactly! It's just you and Grandma! Nobody else can see or hear you. That is PRIVATE!</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Or imagine you're sending a WhatsApp message to your auntie. You type "Hi Auntie! How are you?" and you send it.</a:t>
            </a:r>
            <a:endParaRPr lang="en-US" b="0" dirty="0">
              <a:effectLst/>
            </a:endParaRPr>
          </a:p>
          <a:p>
            <a:pPr rtl="0"/>
            <a:r>
              <a:rPr lang="en-US" sz="1200" b="0" i="0" u="none" strike="noStrike" kern="1200" dirty="0">
                <a:solidFill>
                  <a:schemeClr val="tx1"/>
                </a:solidFill>
                <a:effectLst/>
                <a:latin typeface="+mn-lt"/>
                <a:ea typeface="+mn-ea"/>
                <a:cs typeface="+mn-cs"/>
              </a:rPr>
              <a:t>(Ask the class) Who can read that message?</a:t>
            </a:r>
            <a:endParaRPr lang="en-US" b="0" dirty="0">
              <a:effectLst/>
            </a:endParaRPr>
          </a:p>
          <a:p>
            <a:pPr rtl="0"/>
            <a:r>
              <a:rPr lang="en-US" sz="1200" b="0" i="0" u="none" strike="noStrike" kern="1200" dirty="0">
                <a:solidFill>
                  <a:schemeClr val="tx1"/>
                </a:solidFill>
                <a:effectLst/>
                <a:latin typeface="+mn-lt"/>
                <a:ea typeface="+mn-ea"/>
                <a:cs typeface="+mn-cs"/>
              </a:rPr>
              <a:t>(Wait - 'Just my auntie!')</a:t>
            </a:r>
            <a:endParaRPr lang="en-US" b="0" dirty="0">
              <a:effectLst/>
            </a:endParaRPr>
          </a:p>
          <a:p>
            <a:pPr rtl="0"/>
            <a:r>
              <a:rPr lang="en-US" sz="1200" b="0" i="0" u="none" strike="noStrike" kern="1200" dirty="0">
                <a:solidFill>
                  <a:schemeClr val="tx1"/>
                </a:solidFill>
                <a:effectLst/>
                <a:latin typeface="+mn-lt"/>
                <a:ea typeface="+mn-ea"/>
                <a:cs typeface="+mn-cs"/>
              </a:rPr>
              <a:t>Right! Just your auntie! It goes straight to her phone. Nobody else can read it. That is PRIVATE!</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In private online spaces:</a:t>
            </a:r>
            <a:endParaRPr lang="en-US" b="0" dirty="0">
              <a:effectLst/>
            </a:endParaRPr>
          </a:p>
          <a:p>
            <a:pPr rtl="0"/>
            <a:r>
              <a:rPr lang="en-US" sz="1200" b="0" i="0" u="none" strike="noStrike" kern="1200" dirty="0">
                <a:solidFill>
                  <a:schemeClr val="tx1"/>
                </a:solidFill>
                <a:effectLst/>
                <a:latin typeface="+mn-lt"/>
                <a:ea typeface="+mn-ea"/>
                <a:cs typeface="+mn-cs"/>
              </a:rPr>
              <a:t>Only you and people you chose are there ✓</a:t>
            </a:r>
            <a:endParaRPr lang="en-US" b="0" dirty="0">
              <a:effectLst/>
            </a:endParaRPr>
          </a:p>
          <a:p>
            <a:pPr rtl="0"/>
            <a:r>
              <a:rPr lang="en-US" sz="1200" b="0" i="0" u="none" strike="noStrike" kern="1200" dirty="0">
                <a:solidFill>
                  <a:schemeClr val="tx1"/>
                </a:solidFill>
                <a:effectLst/>
                <a:latin typeface="+mn-lt"/>
                <a:ea typeface="+mn-ea"/>
                <a:cs typeface="+mn-cs"/>
              </a:rPr>
              <a:t>No strangers can see or hear you ✓</a:t>
            </a:r>
            <a:endParaRPr lang="en-US" b="0" dirty="0">
              <a:effectLst/>
            </a:endParaRPr>
          </a:p>
          <a:p>
            <a:pPr rtl="0"/>
            <a:r>
              <a:rPr lang="en-US" sz="1200" b="0" i="0" u="none" strike="noStrike" kern="1200" dirty="0">
                <a:solidFill>
                  <a:schemeClr val="tx1"/>
                </a:solidFill>
                <a:effectLst/>
                <a:latin typeface="+mn-lt"/>
                <a:ea typeface="+mn-ea"/>
                <a:cs typeface="+mn-cs"/>
              </a:rPr>
              <a:t>You can be silly ✓</a:t>
            </a:r>
            <a:endParaRPr lang="en-US" b="0" dirty="0">
              <a:effectLst/>
            </a:endParaRPr>
          </a:p>
          <a:p>
            <a:pPr rtl="0"/>
            <a:r>
              <a:rPr lang="en-US" sz="1200" b="0" i="0" u="none" strike="noStrike" kern="1200" dirty="0">
                <a:solidFill>
                  <a:schemeClr val="tx1"/>
                </a:solidFill>
                <a:effectLst/>
                <a:latin typeface="+mn-lt"/>
                <a:ea typeface="+mn-ea"/>
                <a:cs typeface="+mn-cs"/>
              </a:rPr>
              <a:t>You can share family news ✓</a:t>
            </a:r>
            <a:endParaRPr lang="en-US" b="0" dirty="0">
              <a:effectLst/>
            </a:endParaRPr>
          </a:p>
          <a:p>
            <a:pPr rtl="0"/>
            <a:r>
              <a:rPr lang="en-US" sz="1200" b="0" i="0" u="none" strike="noStrike" kern="1200" dirty="0">
                <a:solidFill>
                  <a:schemeClr val="tx1"/>
                </a:solidFill>
                <a:effectLst/>
                <a:latin typeface="+mn-lt"/>
                <a:ea typeface="+mn-ea"/>
                <a:cs typeface="+mn-cs"/>
              </a:rPr>
              <a:t>You can tell secrets because you know EXACTLY who is listening ✓</a:t>
            </a:r>
            <a:endParaRPr lang="en-US" b="0" dirty="0">
              <a:effectLst/>
            </a:endParaRPr>
          </a:p>
          <a:p>
            <a:pPr rtl="0"/>
            <a:r>
              <a:rPr lang="en-US" sz="1200" b="0" i="0" u="none" strike="noStrike" kern="1200" dirty="0">
                <a:solidFill>
                  <a:schemeClr val="tx1"/>
                </a:solidFill>
                <a:effectLst/>
                <a:latin typeface="+mn-lt"/>
                <a:ea typeface="+mn-ea"/>
                <a:cs typeface="+mn-cs"/>
              </a:rPr>
              <a:t>It's like being in your house with your family! Safe and private!</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PUBLIC SPACES - Like a Park</a:t>
            </a:r>
            <a:endParaRPr lang="en-US" b="0" dirty="0">
              <a:effectLst/>
            </a:endParaRPr>
          </a:p>
          <a:p>
            <a:pPr rtl="0"/>
            <a:r>
              <a:rPr lang="en-US" sz="1200" b="0" i="0" u="none" strike="noStrike" kern="1200" dirty="0">
                <a:solidFill>
                  <a:schemeClr val="tx1"/>
                </a:solidFill>
                <a:effectLst/>
                <a:latin typeface="+mn-lt"/>
                <a:ea typeface="+mn-ea"/>
                <a:cs typeface="+mn-cs"/>
              </a:rPr>
              <a:t>Now, imagine you're playing a game like Roblox or Minecraft.</a:t>
            </a:r>
            <a:endParaRPr lang="en-US" b="0" dirty="0">
              <a:effectLst/>
            </a:endParaRPr>
          </a:p>
          <a:p>
            <a:pPr rtl="0"/>
            <a:r>
              <a:rPr lang="en-US" sz="1200" b="0" i="0" u="none" strike="noStrike" kern="1200" dirty="0">
                <a:solidFill>
                  <a:schemeClr val="tx1"/>
                </a:solidFill>
                <a:effectLst/>
                <a:latin typeface="+mn-lt"/>
                <a:ea typeface="+mn-ea"/>
                <a:cs typeface="+mn-cs"/>
              </a:rPr>
              <a:t>You're sitting in your bedroom, that bit is safe and private. But what about your screen?</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(Ask the class) When you're playing Roblox, can you see other players?</a:t>
            </a:r>
            <a:endParaRPr lang="en-US" b="0" dirty="0">
              <a:effectLst/>
            </a:endParaRPr>
          </a:p>
          <a:p>
            <a:pPr rtl="0"/>
            <a:r>
              <a:rPr lang="en-US" sz="1200" b="0" i="0" u="none" strike="noStrike" kern="1200" dirty="0">
                <a:solidFill>
                  <a:schemeClr val="tx1"/>
                </a:solidFill>
                <a:effectLst/>
                <a:latin typeface="+mn-lt"/>
                <a:ea typeface="+mn-ea"/>
                <a:cs typeface="+mn-cs"/>
              </a:rPr>
              <a:t>(Yes!)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And do you know all of those other players in real life?</a:t>
            </a:r>
            <a:endParaRPr lang="en-US" b="0" dirty="0">
              <a:effectLst/>
            </a:endParaRPr>
          </a:p>
          <a:p>
            <a:pPr rtl="0"/>
            <a:r>
              <a:rPr lang="en-US" sz="1200" b="0" i="0" u="none" strike="noStrike" kern="1200" dirty="0">
                <a:solidFill>
                  <a:schemeClr val="tx1"/>
                </a:solidFill>
                <a:effectLst/>
                <a:latin typeface="+mn-lt"/>
                <a:ea typeface="+mn-ea"/>
                <a:cs typeface="+mn-cs"/>
              </a:rPr>
              <a:t>(No!)</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Are they strangers?</a:t>
            </a:r>
            <a:endParaRPr lang="en-US" b="0" dirty="0">
              <a:effectLst/>
            </a:endParaRPr>
          </a:p>
          <a:p>
            <a:pPr rtl="0"/>
            <a:r>
              <a:rPr lang="en-US" sz="1200" b="0" i="0" u="none" strike="noStrike" kern="1200" dirty="0">
                <a:solidFill>
                  <a:schemeClr val="tx1"/>
                </a:solidFill>
                <a:effectLst/>
                <a:latin typeface="+mn-lt"/>
                <a:ea typeface="+mn-ea"/>
                <a:cs typeface="+mn-cs"/>
              </a:rPr>
              <a:t>(Yes!)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Then you are in PUBLIC!</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Let me make this really clear with a picture:</a:t>
            </a:r>
            <a:endParaRPr lang="en-US" b="0" dirty="0">
              <a:effectLst/>
            </a:endParaRPr>
          </a:p>
          <a:p>
            <a:pPr rtl="0"/>
            <a:r>
              <a:rPr lang="en-US" sz="1200" b="0" i="0" u="none" strike="noStrike" kern="1200" dirty="0">
                <a:solidFill>
                  <a:schemeClr val="tx1"/>
                </a:solidFill>
                <a:effectLst/>
                <a:latin typeface="+mn-lt"/>
                <a:ea typeface="+mn-ea"/>
                <a:cs typeface="+mn-cs"/>
              </a:rPr>
              <a:t>You're sitting in your bedroom - safe and cozy. (Point to self - comfortable)</a:t>
            </a:r>
            <a:endParaRPr lang="en-US" b="0" dirty="0">
              <a:effectLst/>
            </a:endParaRPr>
          </a:p>
          <a:p>
            <a:pPr rtl="0"/>
            <a:r>
              <a:rPr lang="en-US" sz="1200" b="0" i="0" u="none" strike="noStrike" kern="1200" dirty="0">
                <a:solidFill>
                  <a:schemeClr val="tx1"/>
                </a:solidFill>
                <a:effectLst/>
                <a:latin typeface="+mn-lt"/>
                <a:ea typeface="+mn-ea"/>
                <a:cs typeface="+mn-cs"/>
              </a:rPr>
              <a:t>But your screen is like a window. (Make rectangle with hands)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Through that window, you are playing with THOUSANDS of other people. People from all over the world. People you've never met. Strangers!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If you type something in the chat, ALL those strangers can read it!</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If you speak into your microphone, ALL those strangers can hear you!</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Even YouTube!</a:t>
            </a:r>
            <a:endParaRPr lang="en-US" b="0" dirty="0">
              <a:effectLst/>
            </a:endParaRPr>
          </a:p>
          <a:p>
            <a:pPr rtl="0"/>
            <a:r>
              <a:rPr lang="en-US" sz="1200" b="0" i="0" u="none" strike="noStrike" kern="1200" dirty="0">
                <a:solidFill>
                  <a:schemeClr val="tx1"/>
                </a:solidFill>
                <a:effectLst/>
                <a:latin typeface="+mn-lt"/>
                <a:ea typeface="+mn-ea"/>
                <a:cs typeface="+mn-cs"/>
              </a:rPr>
              <a:t>When you watch a YouTube video and you write a comment, how many people can read your comment?</a:t>
            </a:r>
            <a:endParaRPr lang="en-US" b="0" dirty="0">
              <a:effectLst/>
            </a:endParaRPr>
          </a:p>
          <a:p>
            <a:pPr rtl="0"/>
            <a:r>
              <a:rPr lang="en-US" sz="1200" b="0" i="0" u="none" strike="noStrike" kern="1200" dirty="0">
                <a:solidFill>
                  <a:schemeClr val="tx1"/>
                </a:solidFill>
                <a:effectLst/>
                <a:latin typeface="+mn-lt"/>
                <a:ea typeface="+mn-ea"/>
                <a:cs typeface="+mn-cs"/>
              </a:rPr>
              <a:t>(Ask class)</a:t>
            </a:r>
            <a:endParaRPr lang="en-US" b="0" dirty="0">
              <a:effectLst/>
            </a:endParaRPr>
          </a:p>
          <a:p>
            <a:pPr rtl="0"/>
            <a:r>
              <a:rPr lang="en-US" sz="1200" b="0" i="0" u="none" strike="noStrike" kern="1200" dirty="0">
                <a:solidFill>
                  <a:schemeClr val="tx1"/>
                </a:solidFill>
                <a:effectLst/>
                <a:latin typeface="+mn-lt"/>
                <a:ea typeface="+mn-ea"/>
                <a:cs typeface="+mn-cs"/>
              </a:rPr>
              <a:t>MILLIONS! Anyone in the world who watches that video can read what you wrote! That's PUBLIC!</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Transition to the next slide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5B8FC9E3-F4BA-4F00-9EBC-85FF6DFA200F}" type="slidenum">
              <a:rPr lang="en-US" smtClean="0"/>
              <a:t>6</a:t>
            </a:fld>
            <a:endParaRPr lang="en-US"/>
          </a:p>
        </p:txBody>
      </p:sp>
    </p:spTree>
    <p:extLst>
      <p:ext uri="{BB962C8B-B14F-4D97-AF65-F5344CB8AC3E}">
        <p14:creationId xmlns:p14="http://schemas.microsoft.com/office/powerpoint/2010/main" val="2890534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"Right! So we know the difference between a House and a Park in real life. But what about on a tablet or computer? Let's figure it out together!</a:t>
            </a:r>
            <a:endParaRPr lang="en-US" b="0" dirty="0">
              <a:effectLst/>
            </a:endParaRPr>
          </a:p>
          <a:p>
            <a:pPr rtl="0"/>
            <a:r>
              <a:rPr lang="en-US" sz="1200" b="0" i="0" u="none" strike="noStrike" kern="1200" dirty="0">
                <a:solidFill>
                  <a:schemeClr val="tx1"/>
                </a:solidFill>
                <a:effectLst/>
                <a:latin typeface="+mn-lt"/>
                <a:ea typeface="+mn-ea"/>
                <a:cs typeface="+mn-cs"/>
              </a:rPr>
              <a:t>We're going to look at different things you might do online, and you're going to tell me: Is this PUBLIC or PRIVATE?</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PRIVATE SPACES - Like Your House</a:t>
            </a:r>
            <a:endParaRPr lang="en-US" b="0" dirty="0">
              <a:effectLst/>
            </a:endParaRPr>
          </a:p>
          <a:p>
            <a:pPr rtl="0"/>
            <a:r>
              <a:rPr lang="en-US" sz="1200" b="0" i="0" u="none" strike="noStrike" kern="1200" dirty="0">
                <a:solidFill>
                  <a:schemeClr val="tx1"/>
                </a:solidFill>
                <a:effectLst/>
                <a:latin typeface="+mn-lt"/>
                <a:ea typeface="+mn-ea"/>
                <a:cs typeface="+mn-cs"/>
              </a:rPr>
              <a:t>There ARE some private spaces online! Let me give you examples:</a:t>
            </a:r>
            <a:endParaRPr lang="en-US" b="0" dirty="0">
              <a:effectLst/>
            </a:endParaRPr>
          </a:p>
          <a:p>
            <a:pPr rtl="0"/>
            <a:r>
              <a:rPr lang="en-US" sz="1200" b="0" i="0" u="none" strike="noStrike" kern="1200" dirty="0">
                <a:solidFill>
                  <a:schemeClr val="tx1"/>
                </a:solidFill>
                <a:effectLst/>
                <a:latin typeface="+mn-lt"/>
                <a:ea typeface="+mn-ea"/>
                <a:cs typeface="+mn-cs"/>
              </a:rPr>
              <a:t>Imagine you are video calling your grandma. You press the button, and there's her face on the screen! You can see her, she can see you.</a:t>
            </a:r>
            <a:endParaRPr lang="en-US" b="0" dirty="0">
              <a:effectLst/>
            </a:endParaRPr>
          </a:p>
          <a:p>
            <a:pPr rtl="0"/>
            <a:r>
              <a:rPr lang="en-US" sz="1200" b="0" i="0" u="none" strike="noStrike" kern="1200" dirty="0">
                <a:solidFill>
                  <a:schemeClr val="tx1"/>
                </a:solidFill>
                <a:effectLst/>
                <a:latin typeface="+mn-lt"/>
                <a:ea typeface="+mn-ea"/>
                <a:cs typeface="+mn-cs"/>
              </a:rPr>
              <a:t>(Ask the class) Who else is in that video call? Can strangers see you?</a:t>
            </a:r>
            <a:endParaRPr lang="en-US" b="0" dirty="0">
              <a:effectLst/>
            </a:endParaRPr>
          </a:p>
          <a:p>
            <a:pPr rtl="0"/>
            <a:r>
              <a:rPr lang="en-US" sz="1200" b="0" i="0" u="none" strike="noStrike" kern="1200" dirty="0">
                <a:solidFill>
                  <a:schemeClr val="tx1"/>
                </a:solidFill>
                <a:effectLst/>
                <a:latin typeface="+mn-lt"/>
                <a:ea typeface="+mn-ea"/>
                <a:cs typeface="+mn-cs"/>
              </a:rPr>
              <a:t>(Wait for answers - 'No!' 'Just family!')</a:t>
            </a:r>
            <a:endParaRPr lang="en-US" b="0" dirty="0">
              <a:effectLst/>
            </a:endParaRPr>
          </a:p>
          <a:p>
            <a:pPr rtl="0"/>
            <a:r>
              <a:rPr lang="en-US" sz="1200" b="0" i="0" u="none" strike="noStrike" kern="1200" dirty="0">
                <a:solidFill>
                  <a:schemeClr val="tx1"/>
                </a:solidFill>
                <a:effectLst/>
                <a:latin typeface="+mn-lt"/>
                <a:ea typeface="+mn-ea"/>
                <a:cs typeface="+mn-cs"/>
              </a:rPr>
              <a:t>Exactly! It's just you and Grandma! Nobody else can see or hear you. That is PRIVATE!</a:t>
            </a:r>
            <a:endParaRPr lang="en-US" b="0" dirty="0">
              <a:effectLst/>
            </a:endParaRPr>
          </a:p>
          <a:p>
            <a:br>
              <a:rPr lang="en-US" b="0" dirty="0">
                <a:effectLst/>
              </a:rPr>
            </a:br>
            <a:endParaRPr lang="en-US" b="0" dirty="0">
              <a:effectLst/>
            </a:endParaRPr>
          </a:p>
          <a:p>
            <a:pPr rtl="0"/>
            <a:r>
              <a:rPr lang="en-US" sz="1200" b="1" i="0" u="none" strike="noStrike" kern="1200" dirty="0">
                <a:solidFill>
                  <a:schemeClr val="tx1"/>
                </a:solidFill>
                <a:effectLst/>
                <a:latin typeface="+mn-lt"/>
                <a:ea typeface="+mn-ea"/>
                <a:cs typeface="+mn-cs"/>
              </a:rPr>
              <a:t>In private online spaces:</a:t>
            </a:r>
            <a:endParaRPr lang="en-US" b="1" dirty="0">
              <a:effectLst/>
            </a:endParaRPr>
          </a:p>
          <a:p>
            <a:pPr rtl="0"/>
            <a:r>
              <a:rPr lang="en-US" sz="1200" b="0" i="0" u="none" strike="noStrike" kern="1200" dirty="0">
                <a:solidFill>
                  <a:schemeClr val="tx1"/>
                </a:solidFill>
                <a:effectLst/>
                <a:latin typeface="+mn-lt"/>
                <a:ea typeface="+mn-ea"/>
                <a:cs typeface="+mn-cs"/>
              </a:rPr>
              <a:t>Only you and people you chose are there ✓</a:t>
            </a:r>
            <a:endParaRPr lang="en-US" b="0" dirty="0">
              <a:effectLst/>
            </a:endParaRPr>
          </a:p>
          <a:p>
            <a:pPr rtl="0"/>
            <a:r>
              <a:rPr lang="en-US" sz="1200" b="0" i="0" u="none" strike="noStrike" kern="1200" dirty="0">
                <a:solidFill>
                  <a:schemeClr val="tx1"/>
                </a:solidFill>
                <a:effectLst/>
                <a:latin typeface="+mn-lt"/>
                <a:ea typeface="+mn-ea"/>
                <a:cs typeface="+mn-cs"/>
              </a:rPr>
              <a:t>No strangers can see or hear you ✓</a:t>
            </a:r>
            <a:endParaRPr lang="en-US" b="0" dirty="0">
              <a:effectLst/>
            </a:endParaRPr>
          </a:p>
          <a:p>
            <a:pPr rtl="0"/>
            <a:r>
              <a:rPr lang="en-US" sz="1200" b="0" i="0" u="none" strike="noStrike" kern="1200" dirty="0">
                <a:solidFill>
                  <a:schemeClr val="tx1"/>
                </a:solidFill>
                <a:effectLst/>
                <a:latin typeface="+mn-lt"/>
                <a:ea typeface="+mn-ea"/>
                <a:cs typeface="+mn-cs"/>
              </a:rPr>
              <a:t>You can be silly ✓</a:t>
            </a:r>
            <a:endParaRPr lang="en-US" b="0" dirty="0">
              <a:effectLst/>
            </a:endParaRPr>
          </a:p>
          <a:p>
            <a:pPr rtl="0"/>
            <a:r>
              <a:rPr lang="en-US" sz="1200" b="0" i="0" u="none" strike="noStrike" kern="1200" dirty="0">
                <a:solidFill>
                  <a:schemeClr val="tx1"/>
                </a:solidFill>
                <a:effectLst/>
                <a:latin typeface="+mn-lt"/>
                <a:ea typeface="+mn-ea"/>
                <a:cs typeface="+mn-cs"/>
              </a:rPr>
              <a:t>You can share family news ✓</a:t>
            </a:r>
            <a:endParaRPr lang="en-US" b="0" dirty="0">
              <a:effectLst/>
            </a:endParaRPr>
          </a:p>
          <a:p>
            <a:pPr rtl="0"/>
            <a:r>
              <a:rPr lang="en-US" sz="1200" b="0" i="0" u="none" strike="noStrike" kern="1200" dirty="0">
                <a:solidFill>
                  <a:schemeClr val="tx1"/>
                </a:solidFill>
                <a:effectLst/>
                <a:latin typeface="+mn-lt"/>
                <a:ea typeface="+mn-ea"/>
                <a:cs typeface="+mn-cs"/>
              </a:rPr>
              <a:t>It's like being in your house with your family! Safe and private!</a:t>
            </a:r>
            <a:endParaRPr lang="en-US" b="0" dirty="0">
              <a:effectLst/>
            </a:endParaRPr>
          </a:p>
          <a:p>
            <a:br>
              <a:rPr lang="en-US" b="0" dirty="0">
                <a:effectLst/>
              </a:rPr>
            </a:br>
            <a:endParaRPr lang="en-US" b="0" dirty="0">
              <a:effectLst/>
            </a:endParaRPr>
          </a:p>
          <a:p>
            <a:pPr rtl="0"/>
            <a:r>
              <a:rPr lang="en-US" sz="1200" b="1" i="0" u="none" strike="noStrike" kern="1200" dirty="0">
                <a:solidFill>
                  <a:schemeClr val="tx1"/>
                </a:solidFill>
                <a:effectLst/>
                <a:latin typeface="+mn-lt"/>
                <a:ea typeface="+mn-ea"/>
                <a:cs typeface="+mn-cs"/>
              </a:rPr>
              <a:t>PUBLIC SPACES - Like a Park</a:t>
            </a:r>
            <a:endParaRPr lang="en-US" b="1" dirty="0">
              <a:effectLst/>
            </a:endParaRPr>
          </a:p>
          <a:p>
            <a:pPr rtl="0"/>
            <a:r>
              <a:rPr lang="en-US" sz="1200" b="0" i="0" u="none" strike="noStrike" kern="1200" dirty="0">
                <a:solidFill>
                  <a:schemeClr val="tx1"/>
                </a:solidFill>
                <a:effectLst/>
                <a:latin typeface="+mn-lt"/>
                <a:ea typeface="+mn-ea"/>
                <a:cs typeface="+mn-cs"/>
              </a:rPr>
              <a:t>Now, imagine you're playing a game like Roblox or Minecraft.</a:t>
            </a:r>
            <a:endParaRPr lang="en-US" b="0" dirty="0">
              <a:effectLst/>
            </a:endParaRPr>
          </a:p>
          <a:p>
            <a:pPr rtl="0"/>
            <a:r>
              <a:rPr lang="en-US" sz="1200" b="0" i="0" u="none" strike="noStrike" kern="1200" dirty="0">
                <a:solidFill>
                  <a:schemeClr val="tx1"/>
                </a:solidFill>
                <a:effectLst/>
                <a:latin typeface="+mn-lt"/>
                <a:ea typeface="+mn-ea"/>
                <a:cs typeface="+mn-cs"/>
              </a:rPr>
              <a:t>You're sitting in your bedroom - that bit is safe and private. But what about your screen?</a:t>
            </a:r>
            <a:endParaRPr lang="en-US" b="0" dirty="0">
              <a:effectLst/>
            </a:endParaRPr>
          </a:p>
          <a:p>
            <a:pPr rtl="0"/>
            <a:r>
              <a:rPr lang="en-US" sz="1200" b="0" i="0" u="none" strike="noStrike" kern="1200" dirty="0">
                <a:solidFill>
                  <a:schemeClr val="tx1"/>
                </a:solidFill>
                <a:effectLst/>
                <a:latin typeface="+mn-lt"/>
                <a:ea typeface="+mn-ea"/>
                <a:cs typeface="+mn-cs"/>
              </a:rPr>
              <a:t>(Ask the class) When you're playing Roblox, can you see other players?</a:t>
            </a:r>
            <a:endParaRPr lang="en-US" b="0" dirty="0">
              <a:effectLst/>
            </a:endParaRPr>
          </a:p>
          <a:p>
            <a:pPr rtl="0"/>
            <a:r>
              <a:rPr lang="en-US" sz="1200" b="0" i="0" u="none" strike="noStrike" kern="1200" dirty="0">
                <a:solidFill>
                  <a:schemeClr val="tx1"/>
                </a:solidFill>
                <a:effectLst/>
                <a:latin typeface="+mn-lt"/>
                <a:ea typeface="+mn-ea"/>
                <a:cs typeface="+mn-cs"/>
              </a:rPr>
              <a:t>(Yes!)</a:t>
            </a:r>
            <a:endParaRPr lang="en-US" b="0" dirty="0">
              <a:effectLst/>
            </a:endParaRPr>
          </a:p>
          <a:p>
            <a:pPr rtl="0"/>
            <a:r>
              <a:rPr lang="en-US" sz="1200" b="0" i="0" u="none" strike="noStrike" kern="1200" dirty="0">
                <a:solidFill>
                  <a:schemeClr val="tx1"/>
                </a:solidFill>
                <a:effectLst/>
                <a:latin typeface="+mn-lt"/>
                <a:ea typeface="+mn-ea"/>
                <a:cs typeface="+mn-cs"/>
              </a:rPr>
              <a:t>And do you know all of those other players in real life?</a:t>
            </a:r>
            <a:endParaRPr lang="en-US" b="0" dirty="0">
              <a:effectLst/>
            </a:endParaRPr>
          </a:p>
          <a:p>
            <a:pPr rtl="0"/>
            <a:r>
              <a:rPr lang="en-US" sz="1200" b="0" i="0" u="none" strike="noStrike" kern="1200" dirty="0">
                <a:solidFill>
                  <a:schemeClr val="tx1"/>
                </a:solidFill>
                <a:effectLst/>
                <a:latin typeface="+mn-lt"/>
                <a:ea typeface="+mn-ea"/>
                <a:cs typeface="+mn-cs"/>
              </a:rPr>
              <a:t>(No!)</a:t>
            </a:r>
            <a:endParaRPr lang="en-US" b="0" dirty="0">
              <a:effectLst/>
            </a:endParaRPr>
          </a:p>
          <a:p>
            <a:pPr rtl="0"/>
            <a:r>
              <a:rPr lang="en-US" sz="1200" b="0" i="0" u="none" strike="noStrike" kern="1200" dirty="0">
                <a:solidFill>
                  <a:schemeClr val="tx1"/>
                </a:solidFill>
                <a:effectLst/>
                <a:latin typeface="+mn-lt"/>
                <a:ea typeface="+mn-ea"/>
                <a:cs typeface="+mn-cs"/>
              </a:rPr>
              <a:t>Are they strangers?</a:t>
            </a:r>
            <a:endParaRPr lang="en-US" b="0" dirty="0">
              <a:effectLst/>
            </a:endParaRPr>
          </a:p>
          <a:p>
            <a:pPr rtl="0"/>
            <a:r>
              <a:rPr lang="en-US" sz="1200" b="0" i="0" u="none" strike="noStrike" kern="1200" dirty="0">
                <a:solidFill>
                  <a:schemeClr val="tx1"/>
                </a:solidFill>
                <a:effectLst/>
                <a:latin typeface="+mn-lt"/>
                <a:ea typeface="+mn-ea"/>
                <a:cs typeface="+mn-cs"/>
              </a:rPr>
              <a:t>(Yes!)</a:t>
            </a:r>
            <a:endParaRPr lang="en-US" b="0" dirty="0">
              <a:effectLst/>
            </a:endParaRPr>
          </a:p>
          <a:p>
            <a:pPr rtl="0"/>
            <a:r>
              <a:rPr lang="en-US" sz="1200" b="0" i="0" u="none" strike="noStrike" kern="1200" dirty="0">
                <a:solidFill>
                  <a:schemeClr val="tx1"/>
                </a:solidFill>
                <a:effectLst/>
                <a:latin typeface="+mn-lt"/>
                <a:ea typeface="+mn-ea"/>
                <a:cs typeface="+mn-cs"/>
              </a:rPr>
              <a:t>Then you are in PUBLIC!</a:t>
            </a:r>
          </a:p>
          <a:p>
            <a:pPr rtl="0"/>
            <a:endParaRPr lang="en-US" sz="1200" b="0" i="0" u="none" strike="noStrike" kern="1200" dirty="0">
              <a:solidFill>
                <a:schemeClr val="tx1"/>
              </a:solidFill>
              <a:effectLst/>
              <a:latin typeface="+mn-lt"/>
              <a:ea typeface="+mn-ea"/>
              <a:cs typeface="+mn-cs"/>
            </a:endParaRPr>
          </a:p>
          <a:p>
            <a:r>
              <a:rPr lang="en-US" b="1" dirty="0"/>
              <a:t>Other Examples of Public Online Spaces</a:t>
            </a:r>
          </a:p>
          <a:p>
            <a:r>
              <a:rPr lang="en-US" dirty="0"/>
              <a:t>“Let’s think of other public places online.” Can you think of any other public space online?</a:t>
            </a:r>
          </a:p>
          <a:p>
            <a:r>
              <a:rPr lang="en-US" dirty="0"/>
              <a:t>“YouTube comments: Anyone can comment, even people you don’t know.”</a:t>
            </a:r>
          </a:p>
          <a:p>
            <a:r>
              <a:rPr lang="en-US" dirty="0"/>
              <a:t>“Online games with chat or voice.”</a:t>
            </a:r>
          </a:p>
          <a:p>
            <a:r>
              <a:rPr lang="en-US" dirty="0"/>
              <a:t>“Public profiles or pages.”</a:t>
            </a:r>
          </a:p>
          <a:p>
            <a:r>
              <a:rPr lang="en-US" dirty="0"/>
              <a:t>“Any time strangers are there, it is public.”</a:t>
            </a:r>
          </a:p>
          <a:p>
            <a:br>
              <a:rPr lang="en-US" dirty="0"/>
            </a:br>
            <a:endParaRPr lang="en-US" dirty="0"/>
          </a:p>
          <a:p>
            <a:r>
              <a:rPr lang="en-US" b="1" dirty="0"/>
              <a:t>The Big Safety Rule</a:t>
            </a:r>
          </a:p>
          <a:p>
            <a:r>
              <a:rPr lang="en-US" dirty="0"/>
              <a:t>“This is the most important rule to remember:</a:t>
            </a:r>
          </a:p>
          <a:p>
            <a:r>
              <a:rPr lang="en-US" b="1" dirty="0"/>
              <a:t>Public online spaces follow public rules.</a:t>
            </a:r>
            <a:r>
              <a:rPr lang="en-US" dirty="0"/>
              <a:t>”</a:t>
            </a:r>
          </a:p>
          <a:p>
            <a:r>
              <a:rPr lang="en-US" dirty="0"/>
              <a:t>In public spaces online:</a:t>
            </a:r>
          </a:p>
          <a:p>
            <a:r>
              <a:rPr lang="en-US" dirty="0"/>
              <a:t>Do not share personal information</a:t>
            </a:r>
          </a:p>
          <a:p>
            <a:r>
              <a:rPr lang="en-US" dirty="0"/>
              <a:t>Do not share passwords</a:t>
            </a:r>
          </a:p>
          <a:p>
            <a:r>
              <a:rPr lang="en-US" dirty="0"/>
              <a:t>Do not share where you live or go to school</a:t>
            </a:r>
          </a:p>
          <a:p>
            <a:r>
              <a:rPr lang="en-US" dirty="0"/>
              <a:t>Do not talk to strangers like they are friends</a:t>
            </a:r>
          </a:p>
          <a:p>
            <a:r>
              <a:rPr lang="en-US" dirty="0"/>
              <a:t>“It’s the same as a real park. You wouldn’t tell strangers your address or invite them home. The rules are the same online.”</a:t>
            </a:r>
          </a:p>
          <a:p>
            <a:br>
              <a:rPr lang="en-US" dirty="0"/>
            </a:br>
            <a:endParaRPr lang="en-US" dirty="0"/>
          </a:p>
          <a:p>
            <a:r>
              <a:rPr lang="en-US" b="1" dirty="0"/>
              <a:t>Quick Check for Pupils</a:t>
            </a:r>
          </a:p>
          <a:p>
            <a:r>
              <a:rPr lang="en-US" dirty="0"/>
              <a:t>Teach them a simple question to ask themselves:</a:t>
            </a:r>
          </a:p>
          <a:p>
            <a:r>
              <a:rPr lang="en-US" dirty="0"/>
              <a:t>“Can strangers see me or message me right now?”</a:t>
            </a:r>
          </a:p>
          <a:p>
            <a:r>
              <a:rPr lang="en-US" dirty="0"/>
              <a:t>If </a:t>
            </a:r>
            <a:r>
              <a:rPr lang="en-US" b="1" dirty="0"/>
              <a:t>yes</a:t>
            </a:r>
            <a:r>
              <a:rPr lang="en-US" dirty="0"/>
              <a:t> → Public space</a:t>
            </a:r>
          </a:p>
          <a:p>
            <a:r>
              <a:rPr lang="en-US" dirty="0"/>
              <a:t>If </a:t>
            </a:r>
            <a:r>
              <a:rPr lang="en-US" b="1" dirty="0"/>
              <a:t>no</a:t>
            </a:r>
            <a:r>
              <a:rPr lang="en-US" dirty="0"/>
              <a:t> → Private space</a:t>
            </a:r>
          </a:p>
          <a:p>
            <a:br>
              <a:rPr lang="en-US" dirty="0"/>
            </a:br>
            <a:endParaRPr lang="en-US" dirty="0"/>
          </a:p>
          <a:p>
            <a:r>
              <a:rPr lang="en-US" b="1" dirty="0"/>
              <a:t>Reassurance and Safeguarding Link</a:t>
            </a:r>
          </a:p>
          <a:p>
            <a:r>
              <a:rPr lang="en-US" dirty="0"/>
              <a:t>“If you ever feel confused, uncomfortable, or unsure whether a space is public or private, that is okay.”</a:t>
            </a:r>
          </a:p>
          <a:p>
            <a:r>
              <a:rPr lang="en-US" dirty="0"/>
              <a:t>“Stop, close the app, and tell a trusted adult.”</a:t>
            </a:r>
          </a:p>
          <a:p>
            <a:r>
              <a:rPr lang="en-US" dirty="0"/>
              <a:t>“You are never in trouble for asking for help.”</a:t>
            </a:r>
          </a:p>
          <a:p>
            <a:br>
              <a:rPr lang="en-US" b="0" dirty="0">
                <a:effectLst/>
              </a:rPr>
            </a:br>
            <a:endParaRPr lang="en-US" b="0" dirty="0">
              <a:effectLst/>
            </a:endParaRPr>
          </a:p>
          <a:p>
            <a:pPr rtl="0"/>
            <a:endParaRPr lang="en-US" b="0" dirty="0">
              <a:effectLst/>
            </a:endParaRPr>
          </a:p>
          <a:p>
            <a:pPr rtl="0"/>
            <a:r>
              <a:rPr lang="en-US" sz="1200" b="0" i="0" u="none" strike="noStrike" kern="1200" dirty="0">
                <a:solidFill>
                  <a:schemeClr val="tx1"/>
                </a:solidFill>
                <a:effectLst/>
                <a:latin typeface="+mn-lt"/>
                <a:ea typeface="+mn-ea"/>
                <a:cs typeface="+mn-cs"/>
              </a:rPr>
              <a:t>Transition to the next slide</a:t>
            </a:r>
            <a:endParaRPr lang="en-US" b="0" dirty="0">
              <a:effectLst/>
            </a:endParaRPr>
          </a:p>
          <a:p>
            <a:pPr rtl="0"/>
            <a:r>
              <a:rPr lang="en-US" sz="1200" b="0" i="0" u="none" strike="noStrike" kern="1200" dirty="0">
                <a:solidFill>
                  <a:schemeClr val="tx1"/>
                </a:solidFill>
                <a:effectLst/>
                <a:latin typeface="+mn-lt"/>
                <a:ea typeface="+mn-ea"/>
                <a:cs typeface="+mn-cs"/>
              </a:rPr>
              <a:t>How do you think we need to behave in public spaces?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5B8FC9E3-F4BA-4F00-9EBC-85FF6DFA200F}" type="slidenum">
              <a:rPr lang="en-US" smtClean="0"/>
              <a:t>8</a:t>
            </a:fld>
            <a:endParaRPr lang="en-US"/>
          </a:p>
        </p:txBody>
      </p:sp>
    </p:spTree>
    <p:extLst>
      <p:ext uri="{BB962C8B-B14F-4D97-AF65-F5344CB8AC3E}">
        <p14:creationId xmlns:p14="http://schemas.microsoft.com/office/powerpoint/2010/main" val="1855314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What does this mean for how we behave?</a:t>
            </a:r>
            <a:endParaRPr lang="en-US" b="0" dirty="0">
              <a:effectLst/>
            </a:endParaRPr>
          </a:p>
          <a:p>
            <a:pPr rtl="0"/>
            <a:r>
              <a:rPr lang="en-US" sz="1200" b="0" i="0" u="none" strike="noStrike" kern="1200" dirty="0">
                <a:solidFill>
                  <a:schemeClr val="tx1"/>
                </a:solidFill>
                <a:effectLst/>
                <a:latin typeface="+mn-lt"/>
                <a:ea typeface="+mn-ea"/>
                <a:cs typeface="+mn-cs"/>
              </a:rPr>
              <a:t>In PUBLIC online spaces (games, YouTube, TikTok):</a:t>
            </a:r>
            <a:endParaRPr lang="en-US" b="0" dirty="0">
              <a:effectLst/>
            </a:endParaRPr>
          </a:p>
          <a:p>
            <a:pPr rtl="0"/>
            <a:r>
              <a:rPr lang="en-US" sz="1200" b="0" i="0" u="none" strike="noStrike" kern="1200" dirty="0">
                <a:solidFill>
                  <a:schemeClr val="tx1"/>
                </a:solidFill>
                <a:effectLst/>
                <a:latin typeface="+mn-lt"/>
                <a:ea typeface="+mn-ea"/>
                <a:cs typeface="+mn-cs"/>
              </a:rPr>
              <a:t>Have fun and play! ✓</a:t>
            </a:r>
            <a:endParaRPr lang="en-US" b="0" dirty="0">
              <a:effectLst/>
            </a:endParaRPr>
          </a:p>
          <a:p>
            <a:pPr rtl="0"/>
            <a:r>
              <a:rPr lang="en-US" sz="1200" b="0" i="0" u="none" strike="noStrike" kern="1200" dirty="0">
                <a:solidFill>
                  <a:schemeClr val="tx1"/>
                </a:solidFill>
                <a:effectLst/>
                <a:latin typeface="+mn-lt"/>
                <a:ea typeface="+mn-ea"/>
                <a:cs typeface="+mn-cs"/>
              </a:rPr>
              <a:t>Chat about the game! ✓</a:t>
            </a:r>
            <a:endParaRPr lang="en-US" b="0" dirty="0">
              <a:effectLst/>
            </a:endParaRPr>
          </a:p>
          <a:p>
            <a:pPr rtl="0"/>
            <a:r>
              <a:rPr lang="en-US" sz="1200" b="0" i="0" u="none" strike="noStrike" kern="1200" dirty="0">
                <a:solidFill>
                  <a:schemeClr val="tx1"/>
                </a:solidFill>
                <a:effectLst/>
                <a:latin typeface="+mn-lt"/>
                <a:ea typeface="+mn-ea"/>
                <a:cs typeface="+mn-cs"/>
              </a:rPr>
              <a:t>Be friendly and polite! ✓</a:t>
            </a:r>
            <a:endParaRPr lang="en-US" b="0" dirty="0">
              <a:effectLst/>
            </a:endParaRPr>
          </a:p>
          <a:p>
            <a:pPr rtl="0"/>
            <a:r>
              <a:rPr lang="en-US" sz="1200" b="0" i="0" u="none" strike="noStrike" kern="1200" dirty="0">
                <a:solidFill>
                  <a:schemeClr val="tx1"/>
                </a:solidFill>
                <a:effectLst/>
                <a:latin typeface="+mn-lt"/>
                <a:ea typeface="+mn-ea"/>
                <a:cs typeface="+mn-cs"/>
              </a:rPr>
              <a:t>But NEVER share your puzzle pieces! ✗ Ask the class -What are your puzzle pieces? Remind them, Name, home address, school, phone number</a:t>
            </a:r>
            <a:endParaRPr lang="en-US" b="0" dirty="0">
              <a:effectLst/>
            </a:endParaRPr>
          </a:p>
          <a:p>
            <a:br>
              <a:rPr lang="en-US" b="0" dirty="0">
                <a:effectLst/>
              </a:rPr>
            </a:br>
            <a:endParaRPr lang="en-US" b="0" dirty="0">
              <a:effectLst/>
            </a:endParaRPr>
          </a:p>
          <a:p>
            <a:pPr rtl="0"/>
            <a:r>
              <a:rPr lang="en-US" sz="1200" b="1" i="0" u="none" strike="noStrike" kern="1200" dirty="0">
                <a:solidFill>
                  <a:schemeClr val="tx1"/>
                </a:solidFill>
                <a:effectLst/>
                <a:latin typeface="+mn-lt"/>
                <a:ea typeface="+mn-ea"/>
                <a:cs typeface="+mn-cs"/>
              </a:rPr>
              <a:t>In PRIVATE online spaces (FaceTime with family, WhatsApp to relatives):</a:t>
            </a:r>
            <a:endParaRPr lang="en-US" b="1" dirty="0">
              <a:effectLst/>
            </a:endParaRPr>
          </a:p>
          <a:p>
            <a:pPr rtl="0"/>
            <a:r>
              <a:rPr lang="en-US" sz="1200" b="0" i="0" u="none" strike="noStrike" kern="1200" dirty="0">
                <a:solidFill>
                  <a:schemeClr val="tx1"/>
                </a:solidFill>
                <a:effectLst/>
                <a:latin typeface="+mn-lt"/>
                <a:ea typeface="+mn-ea"/>
                <a:cs typeface="+mn-cs"/>
              </a:rPr>
              <a:t>You can be yourself! ✓</a:t>
            </a:r>
            <a:endParaRPr lang="en-US" b="0" dirty="0">
              <a:effectLst/>
            </a:endParaRPr>
          </a:p>
          <a:p>
            <a:pPr rtl="0"/>
            <a:r>
              <a:rPr lang="en-US" sz="1200" b="0" i="0" u="none" strike="noStrike" kern="1200" dirty="0">
                <a:solidFill>
                  <a:schemeClr val="tx1"/>
                </a:solidFill>
                <a:effectLst/>
                <a:latin typeface="+mn-lt"/>
                <a:ea typeface="+mn-ea"/>
                <a:cs typeface="+mn-cs"/>
              </a:rPr>
              <a:t>Share family news! ✓</a:t>
            </a:r>
            <a:endParaRPr lang="en-US" b="0" dirty="0">
              <a:effectLst/>
            </a:endParaRPr>
          </a:p>
          <a:p>
            <a:pPr rtl="0"/>
            <a:r>
              <a:rPr lang="en-US" sz="1200" b="0" i="0" u="none" strike="noStrike" kern="1200" dirty="0">
                <a:solidFill>
                  <a:schemeClr val="tx1"/>
                </a:solidFill>
                <a:effectLst/>
                <a:latin typeface="+mn-lt"/>
                <a:ea typeface="+mn-ea"/>
                <a:cs typeface="+mn-cs"/>
              </a:rPr>
              <a:t>Tell secrets! ✓</a:t>
            </a:r>
            <a:endParaRPr lang="en-US" b="0" dirty="0">
              <a:effectLst/>
            </a:endParaRPr>
          </a:p>
          <a:p>
            <a:pPr rtl="0"/>
            <a:r>
              <a:rPr lang="en-US" sz="1200" b="0" i="0" u="none" strike="noStrike" kern="1200" dirty="0">
                <a:solidFill>
                  <a:schemeClr val="tx1"/>
                </a:solidFill>
                <a:effectLst/>
                <a:latin typeface="+mn-lt"/>
                <a:ea typeface="+mn-ea"/>
                <a:cs typeface="+mn-cs"/>
              </a:rPr>
              <a:t>Because only people you trust can see! ✓</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Remember: Just because you're in your bedroom doesn't mean you're in a private space online!</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Your bedroom is private. Your screen might be showing you a PUBLIC place!</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Always ask yourself: "Can strangers see this? Then I'm in PUBLIC!"</a:t>
            </a:r>
            <a:endParaRPr lang="en-US" b="0" dirty="0">
              <a:effectLst/>
            </a:endParaRPr>
          </a:p>
          <a:p>
            <a:pPr rtl="0"/>
            <a:r>
              <a:rPr lang="en-US" sz="1200" b="0" i="0" u="none" strike="noStrike" kern="1200" dirty="0">
                <a:solidFill>
                  <a:schemeClr val="tx1"/>
                </a:solidFill>
                <a:effectLst/>
                <a:latin typeface="+mn-lt"/>
                <a:ea typeface="+mn-ea"/>
                <a:cs typeface="+mn-cs"/>
              </a:rPr>
              <a:t>Brilliant work everyone!"</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TRANSITION CUE: "Now that we know we're standing in a public park when we game online, we need to think about what we're wearing. We need to talk about USERNAMES..."</a:t>
            </a:r>
            <a:endParaRPr lang="en-US" b="0" dirty="0">
              <a:effectLst/>
            </a:endParaRPr>
          </a:p>
          <a:p>
            <a:pPr rtl="0"/>
            <a:r>
              <a:rPr lang="en-US" sz="1200" b="0" i="0" u="none" strike="noStrike" kern="1200" dirty="0">
                <a:solidFill>
                  <a:schemeClr val="tx1"/>
                </a:solidFill>
                <a:effectLst/>
                <a:latin typeface="+mn-lt"/>
                <a:ea typeface="+mn-ea"/>
                <a:cs typeface="+mn-cs"/>
              </a:rPr>
              <a:t>(Click to next slide)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5B8FC9E3-F4BA-4F00-9EBC-85FF6DFA200F}" type="slidenum">
              <a:rPr lang="en-US" smtClean="0"/>
              <a:t>9</a:t>
            </a:fld>
            <a:endParaRPr lang="en-US"/>
          </a:p>
        </p:txBody>
      </p:sp>
    </p:spTree>
    <p:extLst>
      <p:ext uri="{BB962C8B-B14F-4D97-AF65-F5344CB8AC3E}">
        <p14:creationId xmlns:p14="http://schemas.microsoft.com/office/powerpoint/2010/main" val="3401785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"Alright! Now that we know the internet is a giant Public Park, let's think about how we should 'dress' when we go there.</a:t>
            </a:r>
            <a:endParaRPr lang="en-US" b="0" dirty="0">
              <a:effectLst/>
            </a:endParaRPr>
          </a:p>
          <a:p>
            <a:pPr rtl="0"/>
            <a:r>
              <a:rPr lang="en-US" sz="1200" b="0" i="0" u="none" strike="noStrike" kern="1200" dirty="0">
                <a:solidFill>
                  <a:schemeClr val="tx1"/>
                </a:solidFill>
                <a:effectLst/>
                <a:latin typeface="+mn-lt"/>
                <a:ea typeface="+mn-ea"/>
                <a:cs typeface="+mn-cs"/>
              </a:rPr>
              <a:t>What do I mean by 'dress'? Let me explain!</a:t>
            </a:r>
            <a:endParaRPr lang="en-US" b="0" dirty="0">
              <a:effectLst/>
            </a:endParaRPr>
          </a:p>
          <a:p>
            <a:br>
              <a:rPr lang="en-US" b="0" dirty="0">
                <a:effectLst/>
              </a:rPr>
            </a:br>
            <a:endParaRPr lang="en-US" b="0" dirty="0">
              <a:effectLst/>
            </a:endParaRPr>
          </a:p>
          <a:p>
            <a:pPr rtl="0"/>
            <a:r>
              <a:rPr lang="en-US" sz="1200" b="1" i="0" u="none" strike="noStrike" kern="1200" dirty="0">
                <a:solidFill>
                  <a:schemeClr val="tx1"/>
                </a:solidFill>
                <a:effectLst/>
                <a:latin typeface="+mn-lt"/>
                <a:ea typeface="+mn-ea"/>
                <a:cs typeface="+mn-cs"/>
              </a:rPr>
              <a:t>The T-Shirt Analogy</a:t>
            </a:r>
            <a:endParaRPr lang="en-US" b="1" dirty="0">
              <a:effectLst/>
            </a:endParaRPr>
          </a:p>
          <a:p>
            <a:pPr rtl="0"/>
            <a:r>
              <a:rPr lang="en-US" sz="1200" b="0" i="0" u="none" strike="noStrike" kern="1200" dirty="0">
                <a:solidFill>
                  <a:schemeClr val="tx1"/>
                </a:solidFill>
                <a:effectLst/>
                <a:latin typeface="+mn-lt"/>
                <a:ea typeface="+mn-ea"/>
                <a:cs typeface="+mn-cs"/>
              </a:rPr>
              <a:t>Imagine you're walking through that busy public park we talked about earlier.</a:t>
            </a:r>
            <a:endParaRPr lang="en-US" b="0" dirty="0">
              <a:effectLst/>
            </a:endParaRPr>
          </a:p>
          <a:p>
            <a:pPr rtl="0"/>
            <a:r>
              <a:rPr lang="en-US" sz="1200" b="0" i="0" u="none" strike="noStrike" kern="1200" dirty="0">
                <a:solidFill>
                  <a:schemeClr val="tx1"/>
                </a:solidFill>
                <a:effectLst/>
                <a:latin typeface="+mn-lt"/>
                <a:ea typeface="+mn-ea"/>
                <a:cs typeface="+mn-cs"/>
              </a:rPr>
              <a:t>You're wearing a bright white T-shirt with big black writing on it.</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Everyone who walks past you can read what's written on your T-shirt, right?</a:t>
            </a:r>
            <a:endParaRPr lang="en-US" b="0" dirty="0">
              <a:effectLst/>
            </a:endParaRPr>
          </a:p>
          <a:p>
            <a:pPr rtl="0"/>
            <a:r>
              <a:rPr lang="en-US" sz="1200" b="0" i="0" u="none" strike="noStrike" kern="1200" dirty="0">
                <a:solidFill>
                  <a:schemeClr val="tx1"/>
                </a:solidFill>
                <a:effectLst/>
                <a:latin typeface="+mn-lt"/>
                <a:ea typeface="+mn-ea"/>
                <a:cs typeface="+mn-cs"/>
              </a:rPr>
              <a:t>They might not stop and stare, but if they glance at you, they can read it.</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Would you put Jack-20 on your hoodie? Why not?</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In a video game, your USERNAME is that T-shirt!</a:t>
            </a:r>
            <a:endParaRPr lang="en-US" b="0" dirty="0">
              <a:effectLst/>
            </a:endParaRPr>
          </a:p>
          <a:p>
            <a:pPr rtl="0"/>
            <a:r>
              <a:rPr lang="en-US" sz="1200" b="0" i="0" u="none" strike="noStrike" kern="1200" dirty="0">
                <a:solidFill>
                  <a:schemeClr val="tx1"/>
                </a:solidFill>
                <a:effectLst/>
                <a:latin typeface="+mn-lt"/>
                <a:ea typeface="+mn-ea"/>
                <a:cs typeface="+mn-cs"/>
              </a:rPr>
              <a:t>When you play games like Roblox or Minecraft or Fortnite, your username floats above your character's head.</a:t>
            </a:r>
            <a:endParaRPr lang="en-US" b="0" dirty="0">
              <a:effectLst/>
            </a:endParaRPr>
          </a:p>
          <a:p>
            <a:pPr rtl="0"/>
            <a:r>
              <a:rPr lang="en-US" sz="1200" b="0" i="0" u="none" strike="noStrike" kern="1200" dirty="0">
                <a:solidFill>
                  <a:schemeClr val="tx1"/>
                </a:solidFill>
                <a:effectLst/>
                <a:latin typeface="+mn-lt"/>
                <a:ea typeface="+mn-ea"/>
                <a:cs typeface="+mn-cs"/>
              </a:rPr>
              <a:t>(Put hand above your head)</a:t>
            </a:r>
            <a:endParaRPr lang="en-US" b="0" dirty="0">
              <a:effectLst/>
            </a:endParaRPr>
          </a:p>
          <a:p>
            <a:pPr rtl="0"/>
            <a:r>
              <a:rPr lang="en-US" sz="1200" b="0" i="0" u="none" strike="noStrike" kern="1200" dirty="0">
                <a:solidFill>
                  <a:schemeClr val="tx1"/>
                </a:solidFill>
                <a:effectLst/>
                <a:latin typeface="+mn-lt"/>
                <a:ea typeface="+mn-ea"/>
                <a:cs typeface="+mn-cs"/>
              </a:rPr>
              <a:t>It's like a name tag! Everyone playing the game can see it!</a:t>
            </a:r>
            <a:endParaRPr lang="en-US" b="0" dirty="0">
              <a:effectLst/>
            </a:endParaRPr>
          </a:p>
          <a:p>
            <a:pPr rtl="0"/>
            <a:r>
              <a:rPr lang="en-US" sz="1200" b="0" i="0" u="none" strike="noStrike" kern="1200" dirty="0">
                <a:solidFill>
                  <a:schemeClr val="tx1"/>
                </a:solidFill>
                <a:effectLst/>
                <a:latin typeface="+mn-lt"/>
                <a:ea typeface="+mn-ea"/>
                <a:cs typeface="+mn-cs"/>
              </a:rPr>
              <a:t>Hundreds of strangers! Thousands of strangers! They all see your username!</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So let's think: What should be written on that T-shirt?</a:t>
            </a:r>
            <a:endParaRPr lang="en-US" b="0" dirty="0">
              <a:effectLst/>
            </a:endParaRPr>
          </a:p>
          <a:p>
            <a:pPr rtl="0"/>
            <a:r>
              <a:rPr lang="en-US" sz="1200" b="0" i="0" u="none" strike="noStrike" kern="1200" dirty="0">
                <a:solidFill>
                  <a:schemeClr val="tx1"/>
                </a:solidFill>
                <a:effectLst/>
                <a:latin typeface="+mn-lt"/>
                <a:ea typeface="+mn-ea"/>
                <a:cs typeface="+mn-cs"/>
              </a:rPr>
              <a:t>Let's look at some examples:</a:t>
            </a:r>
            <a:endParaRPr lang="en-US" b="0" dirty="0">
              <a:effectLst/>
            </a:endParaRPr>
          </a:p>
          <a:p>
            <a:br>
              <a:rPr lang="en-US" b="0" dirty="0">
                <a:effectLst/>
              </a:rPr>
            </a:br>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EXAMPLE 1: Username is "Jack23EdinburghStHolly"</a:t>
            </a:r>
            <a:endParaRPr lang="en-US" b="0" dirty="0">
              <a:effectLst/>
            </a:endParaRPr>
          </a:p>
          <a:p>
            <a:pPr rtl="0"/>
            <a:r>
              <a:rPr lang="en-US" sz="1200" b="0" i="0" u="none" strike="noStrike" kern="1200" dirty="0">
                <a:solidFill>
                  <a:schemeClr val="tx1"/>
                </a:solidFill>
                <a:effectLst/>
                <a:latin typeface="+mn-lt"/>
                <a:ea typeface="+mn-ea"/>
                <a:cs typeface="+mn-cs"/>
              </a:rPr>
              <a:t>What does Jack23EdinburghStHolly tell strangers.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He is Jack, from Edinburgh and what is St Holly, we can probably search that online find out something. </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Lets look at more username examples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5B8FC9E3-F4BA-4F00-9EBC-85FF6DFA200F}" type="slidenum">
              <a:rPr lang="en-US" smtClean="0"/>
              <a:t>10</a:t>
            </a:fld>
            <a:endParaRPr lang="en-US"/>
          </a:p>
        </p:txBody>
      </p:sp>
    </p:spTree>
    <p:extLst>
      <p:ext uri="{BB962C8B-B14F-4D97-AF65-F5344CB8AC3E}">
        <p14:creationId xmlns:p14="http://schemas.microsoft.com/office/powerpoint/2010/main" val="168644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FDC89-92CC-FCE8-83CC-EFFE98158F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53BA49-C142-50AE-0A34-7DDCB9FED5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DA904A-8C99-8332-9D2B-6A253E5B1B81}"/>
              </a:ext>
            </a:extLst>
          </p:cNvPr>
          <p:cNvSpPr>
            <a:spLocks noGrp="1"/>
          </p:cNvSpPr>
          <p:nvPr>
            <p:ph type="dt" sz="half" idx="10"/>
          </p:nvPr>
        </p:nvSpPr>
        <p:spPr/>
        <p:txBody>
          <a:bodyPr/>
          <a:lstStyle/>
          <a:p>
            <a:fld id="{33E620FF-F859-4107-8C51-A0D051DF758B}" type="datetimeFigureOut">
              <a:rPr lang="en-US" smtClean="0"/>
              <a:t>1/31/2026</a:t>
            </a:fld>
            <a:endParaRPr lang="en-US"/>
          </a:p>
        </p:txBody>
      </p:sp>
      <p:sp>
        <p:nvSpPr>
          <p:cNvPr id="5" name="Footer Placeholder 4">
            <a:extLst>
              <a:ext uri="{FF2B5EF4-FFF2-40B4-BE49-F238E27FC236}">
                <a16:creationId xmlns:a16="http://schemas.microsoft.com/office/drawing/2014/main" id="{A0661919-FD09-25DB-B4B4-1AB35476A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6983A-99C6-5F9D-90B6-FA2C9590E6E0}"/>
              </a:ext>
            </a:extLst>
          </p:cNvPr>
          <p:cNvSpPr>
            <a:spLocks noGrp="1"/>
          </p:cNvSpPr>
          <p:nvPr>
            <p:ph type="sldNum" sz="quarter" idx="12"/>
          </p:nvPr>
        </p:nvSpPr>
        <p:spPr/>
        <p:txBody>
          <a:bodyPr/>
          <a:lstStyle/>
          <a:p>
            <a:fld id="{3A9BC24E-A6FD-4BD5-9723-351975EACE6C}" type="slidenum">
              <a:rPr lang="en-US" smtClean="0"/>
              <a:t>‹#›</a:t>
            </a:fld>
            <a:endParaRPr lang="en-US"/>
          </a:p>
        </p:txBody>
      </p:sp>
    </p:spTree>
    <p:extLst>
      <p:ext uri="{BB962C8B-B14F-4D97-AF65-F5344CB8AC3E}">
        <p14:creationId xmlns:p14="http://schemas.microsoft.com/office/powerpoint/2010/main" val="328135514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8CEC5-6AC2-7D49-3A98-B177B18D9C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889C8B-C12B-E25D-9AB2-E031BF768B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184740-9A6C-0F23-FA54-B0AF9B640945}"/>
              </a:ext>
            </a:extLst>
          </p:cNvPr>
          <p:cNvSpPr>
            <a:spLocks noGrp="1"/>
          </p:cNvSpPr>
          <p:nvPr>
            <p:ph type="dt" sz="half" idx="10"/>
          </p:nvPr>
        </p:nvSpPr>
        <p:spPr/>
        <p:txBody>
          <a:bodyPr/>
          <a:lstStyle/>
          <a:p>
            <a:fld id="{33E620FF-F859-4107-8C51-A0D051DF758B}" type="datetimeFigureOut">
              <a:rPr lang="en-US" smtClean="0"/>
              <a:t>1/31/2026</a:t>
            </a:fld>
            <a:endParaRPr lang="en-US"/>
          </a:p>
        </p:txBody>
      </p:sp>
      <p:sp>
        <p:nvSpPr>
          <p:cNvPr id="5" name="Footer Placeholder 4">
            <a:extLst>
              <a:ext uri="{FF2B5EF4-FFF2-40B4-BE49-F238E27FC236}">
                <a16:creationId xmlns:a16="http://schemas.microsoft.com/office/drawing/2014/main" id="{38B6FAC1-0F1A-95E6-931C-B64289851D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FF5A34-46AA-4402-6748-3AF15665F94D}"/>
              </a:ext>
            </a:extLst>
          </p:cNvPr>
          <p:cNvSpPr>
            <a:spLocks noGrp="1"/>
          </p:cNvSpPr>
          <p:nvPr>
            <p:ph type="sldNum" sz="quarter" idx="12"/>
          </p:nvPr>
        </p:nvSpPr>
        <p:spPr/>
        <p:txBody>
          <a:bodyPr/>
          <a:lstStyle/>
          <a:p>
            <a:fld id="{3A9BC24E-A6FD-4BD5-9723-351975EACE6C}" type="slidenum">
              <a:rPr lang="en-US" smtClean="0"/>
              <a:t>‹#›</a:t>
            </a:fld>
            <a:endParaRPr lang="en-US"/>
          </a:p>
        </p:txBody>
      </p:sp>
    </p:spTree>
    <p:extLst>
      <p:ext uri="{BB962C8B-B14F-4D97-AF65-F5344CB8AC3E}">
        <p14:creationId xmlns:p14="http://schemas.microsoft.com/office/powerpoint/2010/main" val="324115172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06FABF-C61F-DAAF-AB6F-D56837C7C5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F5142-6A58-3AFA-4F67-2C4C713705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8C738-C1EA-9250-03C1-B3CB59744ADD}"/>
              </a:ext>
            </a:extLst>
          </p:cNvPr>
          <p:cNvSpPr>
            <a:spLocks noGrp="1"/>
          </p:cNvSpPr>
          <p:nvPr>
            <p:ph type="dt" sz="half" idx="10"/>
          </p:nvPr>
        </p:nvSpPr>
        <p:spPr/>
        <p:txBody>
          <a:bodyPr/>
          <a:lstStyle/>
          <a:p>
            <a:fld id="{33E620FF-F859-4107-8C51-A0D051DF758B}" type="datetimeFigureOut">
              <a:rPr lang="en-US" smtClean="0"/>
              <a:t>1/31/2026</a:t>
            </a:fld>
            <a:endParaRPr lang="en-US"/>
          </a:p>
        </p:txBody>
      </p:sp>
      <p:sp>
        <p:nvSpPr>
          <p:cNvPr id="5" name="Footer Placeholder 4">
            <a:extLst>
              <a:ext uri="{FF2B5EF4-FFF2-40B4-BE49-F238E27FC236}">
                <a16:creationId xmlns:a16="http://schemas.microsoft.com/office/drawing/2014/main" id="{57536E01-2FF7-28ED-03AB-6DC3F83C0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90E84-F0E6-2C8A-3196-D3F83136B561}"/>
              </a:ext>
            </a:extLst>
          </p:cNvPr>
          <p:cNvSpPr>
            <a:spLocks noGrp="1"/>
          </p:cNvSpPr>
          <p:nvPr>
            <p:ph type="sldNum" sz="quarter" idx="12"/>
          </p:nvPr>
        </p:nvSpPr>
        <p:spPr/>
        <p:txBody>
          <a:bodyPr/>
          <a:lstStyle/>
          <a:p>
            <a:fld id="{3A9BC24E-A6FD-4BD5-9723-351975EACE6C}" type="slidenum">
              <a:rPr lang="en-US" smtClean="0"/>
              <a:t>‹#›</a:t>
            </a:fld>
            <a:endParaRPr lang="en-US"/>
          </a:p>
        </p:txBody>
      </p:sp>
    </p:spTree>
    <p:extLst>
      <p:ext uri="{BB962C8B-B14F-4D97-AF65-F5344CB8AC3E}">
        <p14:creationId xmlns:p14="http://schemas.microsoft.com/office/powerpoint/2010/main" val="16326745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E3BC0-F589-86B6-D1F6-7027DAA242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0E9CEF-BC48-78A5-7257-50E46CEDA6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DF7F85-BC63-4E9F-A9FB-263AD6A1C8C8}"/>
              </a:ext>
            </a:extLst>
          </p:cNvPr>
          <p:cNvSpPr>
            <a:spLocks noGrp="1"/>
          </p:cNvSpPr>
          <p:nvPr>
            <p:ph type="dt" sz="half" idx="10"/>
          </p:nvPr>
        </p:nvSpPr>
        <p:spPr/>
        <p:txBody>
          <a:bodyPr/>
          <a:lstStyle/>
          <a:p>
            <a:fld id="{33E620FF-F859-4107-8C51-A0D051DF758B}" type="datetimeFigureOut">
              <a:rPr lang="en-US" smtClean="0"/>
              <a:t>1/31/2026</a:t>
            </a:fld>
            <a:endParaRPr lang="en-US"/>
          </a:p>
        </p:txBody>
      </p:sp>
      <p:sp>
        <p:nvSpPr>
          <p:cNvPr id="5" name="Footer Placeholder 4">
            <a:extLst>
              <a:ext uri="{FF2B5EF4-FFF2-40B4-BE49-F238E27FC236}">
                <a16:creationId xmlns:a16="http://schemas.microsoft.com/office/drawing/2014/main" id="{8CF4ED0D-ADF2-E152-300F-46A538439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EB5E8-CC66-39A7-B961-33B2148E76A7}"/>
              </a:ext>
            </a:extLst>
          </p:cNvPr>
          <p:cNvSpPr>
            <a:spLocks noGrp="1"/>
          </p:cNvSpPr>
          <p:nvPr>
            <p:ph type="sldNum" sz="quarter" idx="12"/>
          </p:nvPr>
        </p:nvSpPr>
        <p:spPr/>
        <p:txBody>
          <a:bodyPr/>
          <a:lstStyle/>
          <a:p>
            <a:fld id="{3A9BC24E-A6FD-4BD5-9723-351975EACE6C}" type="slidenum">
              <a:rPr lang="en-US" smtClean="0"/>
              <a:t>‹#›</a:t>
            </a:fld>
            <a:endParaRPr lang="en-US"/>
          </a:p>
        </p:txBody>
      </p:sp>
    </p:spTree>
    <p:extLst>
      <p:ext uri="{BB962C8B-B14F-4D97-AF65-F5344CB8AC3E}">
        <p14:creationId xmlns:p14="http://schemas.microsoft.com/office/powerpoint/2010/main" val="417880814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E30C5-B89A-7F54-A055-F38B1D965A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C73E25-62FF-3F6E-E284-30652FC626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A20F85-E5C3-B6B3-E48C-5E225355428A}"/>
              </a:ext>
            </a:extLst>
          </p:cNvPr>
          <p:cNvSpPr>
            <a:spLocks noGrp="1"/>
          </p:cNvSpPr>
          <p:nvPr>
            <p:ph type="dt" sz="half" idx="10"/>
          </p:nvPr>
        </p:nvSpPr>
        <p:spPr/>
        <p:txBody>
          <a:bodyPr/>
          <a:lstStyle/>
          <a:p>
            <a:fld id="{33E620FF-F859-4107-8C51-A0D051DF758B}" type="datetimeFigureOut">
              <a:rPr lang="en-US" smtClean="0"/>
              <a:t>1/31/2026</a:t>
            </a:fld>
            <a:endParaRPr lang="en-US"/>
          </a:p>
        </p:txBody>
      </p:sp>
      <p:sp>
        <p:nvSpPr>
          <p:cNvPr id="5" name="Footer Placeholder 4">
            <a:extLst>
              <a:ext uri="{FF2B5EF4-FFF2-40B4-BE49-F238E27FC236}">
                <a16:creationId xmlns:a16="http://schemas.microsoft.com/office/drawing/2014/main" id="{DF3987DA-87A7-C0C8-0C2B-6445969DF1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A37E2-F5F7-2A10-2A4E-2EA9103963F2}"/>
              </a:ext>
            </a:extLst>
          </p:cNvPr>
          <p:cNvSpPr>
            <a:spLocks noGrp="1"/>
          </p:cNvSpPr>
          <p:nvPr>
            <p:ph type="sldNum" sz="quarter" idx="12"/>
          </p:nvPr>
        </p:nvSpPr>
        <p:spPr/>
        <p:txBody>
          <a:bodyPr/>
          <a:lstStyle/>
          <a:p>
            <a:fld id="{3A9BC24E-A6FD-4BD5-9723-351975EACE6C}" type="slidenum">
              <a:rPr lang="en-US" smtClean="0"/>
              <a:t>‹#›</a:t>
            </a:fld>
            <a:endParaRPr lang="en-US"/>
          </a:p>
        </p:txBody>
      </p:sp>
    </p:spTree>
    <p:extLst>
      <p:ext uri="{BB962C8B-B14F-4D97-AF65-F5344CB8AC3E}">
        <p14:creationId xmlns:p14="http://schemas.microsoft.com/office/powerpoint/2010/main" val="118216236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A7F0-6162-9B1E-F962-0BB8B8690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468CB0-A907-CE60-3465-8806B838F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CA939B-3C18-EF24-4ED4-D6E497DD40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9325F7-A692-9551-564A-A29FF4423054}"/>
              </a:ext>
            </a:extLst>
          </p:cNvPr>
          <p:cNvSpPr>
            <a:spLocks noGrp="1"/>
          </p:cNvSpPr>
          <p:nvPr>
            <p:ph type="dt" sz="half" idx="10"/>
          </p:nvPr>
        </p:nvSpPr>
        <p:spPr/>
        <p:txBody>
          <a:bodyPr/>
          <a:lstStyle/>
          <a:p>
            <a:fld id="{33E620FF-F859-4107-8C51-A0D051DF758B}" type="datetimeFigureOut">
              <a:rPr lang="en-US" smtClean="0"/>
              <a:t>1/31/2026</a:t>
            </a:fld>
            <a:endParaRPr lang="en-US"/>
          </a:p>
        </p:txBody>
      </p:sp>
      <p:sp>
        <p:nvSpPr>
          <p:cNvPr id="6" name="Footer Placeholder 5">
            <a:extLst>
              <a:ext uri="{FF2B5EF4-FFF2-40B4-BE49-F238E27FC236}">
                <a16:creationId xmlns:a16="http://schemas.microsoft.com/office/drawing/2014/main" id="{9C202C5E-A1FF-0139-87AB-175370B032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AA4048-016E-025A-84AD-D6CD44C9EDBF}"/>
              </a:ext>
            </a:extLst>
          </p:cNvPr>
          <p:cNvSpPr>
            <a:spLocks noGrp="1"/>
          </p:cNvSpPr>
          <p:nvPr>
            <p:ph type="sldNum" sz="quarter" idx="12"/>
          </p:nvPr>
        </p:nvSpPr>
        <p:spPr/>
        <p:txBody>
          <a:bodyPr/>
          <a:lstStyle/>
          <a:p>
            <a:fld id="{3A9BC24E-A6FD-4BD5-9723-351975EACE6C}" type="slidenum">
              <a:rPr lang="en-US" smtClean="0"/>
              <a:t>‹#›</a:t>
            </a:fld>
            <a:endParaRPr lang="en-US"/>
          </a:p>
        </p:txBody>
      </p:sp>
    </p:spTree>
    <p:extLst>
      <p:ext uri="{BB962C8B-B14F-4D97-AF65-F5344CB8AC3E}">
        <p14:creationId xmlns:p14="http://schemas.microsoft.com/office/powerpoint/2010/main" val="97019864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AA41A-B7E0-B921-A729-6034CC94B3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BC9EEC-C2AC-D1C3-D596-C61183CEF2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76A816-52EA-3A3B-4387-BFB8436175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75BF84-A90E-8A49-0CB9-04DDCF2033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AE34FE-371C-5F92-EFCA-B1E5567035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73673-6921-C8D2-9DC2-948E6C0D8697}"/>
              </a:ext>
            </a:extLst>
          </p:cNvPr>
          <p:cNvSpPr>
            <a:spLocks noGrp="1"/>
          </p:cNvSpPr>
          <p:nvPr>
            <p:ph type="dt" sz="half" idx="10"/>
          </p:nvPr>
        </p:nvSpPr>
        <p:spPr/>
        <p:txBody>
          <a:bodyPr/>
          <a:lstStyle/>
          <a:p>
            <a:fld id="{33E620FF-F859-4107-8C51-A0D051DF758B}" type="datetimeFigureOut">
              <a:rPr lang="en-US" smtClean="0"/>
              <a:t>1/31/2026</a:t>
            </a:fld>
            <a:endParaRPr lang="en-US"/>
          </a:p>
        </p:txBody>
      </p:sp>
      <p:sp>
        <p:nvSpPr>
          <p:cNvPr id="8" name="Footer Placeholder 7">
            <a:extLst>
              <a:ext uri="{FF2B5EF4-FFF2-40B4-BE49-F238E27FC236}">
                <a16:creationId xmlns:a16="http://schemas.microsoft.com/office/drawing/2014/main" id="{FFA7E569-81CC-63BB-0E94-7B6B1E442D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DD5FFA-943F-297B-A15E-C22B2C417B4E}"/>
              </a:ext>
            </a:extLst>
          </p:cNvPr>
          <p:cNvSpPr>
            <a:spLocks noGrp="1"/>
          </p:cNvSpPr>
          <p:nvPr>
            <p:ph type="sldNum" sz="quarter" idx="12"/>
          </p:nvPr>
        </p:nvSpPr>
        <p:spPr/>
        <p:txBody>
          <a:bodyPr/>
          <a:lstStyle/>
          <a:p>
            <a:fld id="{3A9BC24E-A6FD-4BD5-9723-351975EACE6C}" type="slidenum">
              <a:rPr lang="en-US" smtClean="0"/>
              <a:t>‹#›</a:t>
            </a:fld>
            <a:endParaRPr lang="en-US"/>
          </a:p>
        </p:txBody>
      </p:sp>
    </p:spTree>
    <p:extLst>
      <p:ext uri="{BB962C8B-B14F-4D97-AF65-F5344CB8AC3E}">
        <p14:creationId xmlns:p14="http://schemas.microsoft.com/office/powerpoint/2010/main" val="421587593"/>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8D1F0-4808-3F4F-69A6-B8FBC71B26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E52B44-1959-2F94-F3BA-4B84B9FE7928}"/>
              </a:ext>
            </a:extLst>
          </p:cNvPr>
          <p:cNvSpPr>
            <a:spLocks noGrp="1"/>
          </p:cNvSpPr>
          <p:nvPr>
            <p:ph type="dt" sz="half" idx="10"/>
          </p:nvPr>
        </p:nvSpPr>
        <p:spPr/>
        <p:txBody>
          <a:bodyPr/>
          <a:lstStyle/>
          <a:p>
            <a:fld id="{33E620FF-F859-4107-8C51-A0D051DF758B}" type="datetimeFigureOut">
              <a:rPr lang="en-US" smtClean="0"/>
              <a:t>1/31/2026</a:t>
            </a:fld>
            <a:endParaRPr lang="en-US"/>
          </a:p>
        </p:txBody>
      </p:sp>
      <p:sp>
        <p:nvSpPr>
          <p:cNvPr id="4" name="Footer Placeholder 3">
            <a:extLst>
              <a:ext uri="{FF2B5EF4-FFF2-40B4-BE49-F238E27FC236}">
                <a16:creationId xmlns:a16="http://schemas.microsoft.com/office/drawing/2014/main" id="{05B0FC2B-03CD-F5E7-B69D-6CDA8B9325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B25964-4BF0-ED02-204F-00872B554124}"/>
              </a:ext>
            </a:extLst>
          </p:cNvPr>
          <p:cNvSpPr>
            <a:spLocks noGrp="1"/>
          </p:cNvSpPr>
          <p:nvPr>
            <p:ph type="sldNum" sz="quarter" idx="12"/>
          </p:nvPr>
        </p:nvSpPr>
        <p:spPr/>
        <p:txBody>
          <a:bodyPr/>
          <a:lstStyle/>
          <a:p>
            <a:fld id="{3A9BC24E-A6FD-4BD5-9723-351975EACE6C}" type="slidenum">
              <a:rPr lang="en-US" smtClean="0"/>
              <a:t>‹#›</a:t>
            </a:fld>
            <a:endParaRPr lang="en-US"/>
          </a:p>
        </p:txBody>
      </p:sp>
    </p:spTree>
    <p:extLst>
      <p:ext uri="{BB962C8B-B14F-4D97-AF65-F5344CB8AC3E}">
        <p14:creationId xmlns:p14="http://schemas.microsoft.com/office/powerpoint/2010/main" val="428949718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9AEE2D-580E-5FA8-22E9-7A405474B02C}"/>
              </a:ext>
            </a:extLst>
          </p:cNvPr>
          <p:cNvSpPr>
            <a:spLocks noGrp="1"/>
          </p:cNvSpPr>
          <p:nvPr>
            <p:ph type="dt" sz="half" idx="10"/>
          </p:nvPr>
        </p:nvSpPr>
        <p:spPr/>
        <p:txBody>
          <a:bodyPr/>
          <a:lstStyle/>
          <a:p>
            <a:fld id="{33E620FF-F859-4107-8C51-A0D051DF758B}" type="datetimeFigureOut">
              <a:rPr lang="en-US" smtClean="0"/>
              <a:t>1/31/2026</a:t>
            </a:fld>
            <a:endParaRPr lang="en-US"/>
          </a:p>
        </p:txBody>
      </p:sp>
      <p:sp>
        <p:nvSpPr>
          <p:cNvPr id="3" name="Footer Placeholder 2">
            <a:extLst>
              <a:ext uri="{FF2B5EF4-FFF2-40B4-BE49-F238E27FC236}">
                <a16:creationId xmlns:a16="http://schemas.microsoft.com/office/drawing/2014/main" id="{5F283330-B3A8-0903-451A-012D9D2132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659ACB-C945-D052-132D-4D70EA47DE72}"/>
              </a:ext>
            </a:extLst>
          </p:cNvPr>
          <p:cNvSpPr>
            <a:spLocks noGrp="1"/>
          </p:cNvSpPr>
          <p:nvPr>
            <p:ph type="sldNum" sz="quarter" idx="12"/>
          </p:nvPr>
        </p:nvSpPr>
        <p:spPr/>
        <p:txBody>
          <a:bodyPr/>
          <a:lstStyle/>
          <a:p>
            <a:fld id="{3A9BC24E-A6FD-4BD5-9723-351975EACE6C}" type="slidenum">
              <a:rPr lang="en-US" smtClean="0"/>
              <a:t>‹#›</a:t>
            </a:fld>
            <a:endParaRPr lang="en-US"/>
          </a:p>
        </p:txBody>
      </p:sp>
    </p:spTree>
    <p:extLst>
      <p:ext uri="{BB962C8B-B14F-4D97-AF65-F5344CB8AC3E}">
        <p14:creationId xmlns:p14="http://schemas.microsoft.com/office/powerpoint/2010/main" val="167437919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409F5-7CF5-517B-851C-C6C93FEBD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BF0CE4-015E-A4AF-2386-FCC57CE125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10A5FE-2462-500C-023F-8DCEA364C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B2DB7C-25DD-72A5-6F4C-1815B3B73580}"/>
              </a:ext>
            </a:extLst>
          </p:cNvPr>
          <p:cNvSpPr>
            <a:spLocks noGrp="1"/>
          </p:cNvSpPr>
          <p:nvPr>
            <p:ph type="dt" sz="half" idx="10"/>
          </p:nvPr>
        </p:nvSpPr>
        <p:spPr/>
        <p:txBody>
          <a:bodyPr/>
          <a:lstStyle/>
          <a:p>
            <a:fld id="{33E620FF-F859-4107-8C51-A0D051DF758B}" type="datetimeFigureOut">
              <a:rPr lang="en-US" smtClean="0"/>
              <a:t>1/31/2026</a:t>
            </a:fld>
            <a:endParaRPr lang="en-US"/>
          </a:p>
        </p:txBody>
      </p:sp>
      <p:sp>
        <p:nvSpPr>
          <p:cNvPr id="6" name="Footer Placeholder 5">
            <a:extLst>
              <a:ext uri="{FF2B5EF4-FFF2-40B4-BE49-F238E27FC236}">
                <a16:creationId xmlns:a16="http://schemas.microsoft.com/office/drawing/2014/main" id="{868FEA27-2DB1-7BD4-64C1-CD60C110E1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3613B1-E6EE-29AA-5D02-B5FCCFC9E431}"/>
              </a:ext>
            </a:extLst>
          </p:cNvPr>
          <p:cNvSpPr>
            <a:spLocks noGrp="1"/>
          </p:cNvSpPr>
          <p:nvPr>
            <p:ph type="sldNum" sz="quarter" idx="12"/>
          </p:nvPr>
        </p:nvSpPr>
        <p:spPr/>
        <p:txBody>
          <a:bodyPr/>
          <a:lstStyle/>
          <a:p>
            <a:fld id="{3A9BC24E-A6FD-4BD5-9723-351975EACE6C}" type="slidenum">
              <a:rPr lang="en-US" smtClean="0"/>
              <a:t>‹#›</a:t>
            </a:fld>
            <a:endParaRPr lang="en-US"/>
          </a:p>
        </p:txBody>
      </p:sp>
    </p:spTree>
    <p:extLst>
      <p:ext uri="{BB962C8B-B14F-4D97-AF65-F5344CB8AC3E}">
        <p14:creationId xmlns:p14="http://schemas.microsoft.com/office/powerpoint/2010/main" val="20355876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590C4-8124-C180-B12B-9B587A909F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F92AD2-5F23-F16A-98F8-62D1CA256E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349483-2B70-6DC5-D7F6-9679253A0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86077E-D823-81D1-E5BB-F1EA1EBCF85D}"/>
              </a:ext>
            </a:extLst>
          </p:cNvPr>
          <p:cNvSpPr>
            <a:spLocks noGrp="1"/>
          </p:cNvSpPr>
          <p:nvPr>
            <p:ph type="dt" sz="half" idx="10"/>
          </p:nvPr>
        </p:nvSpPr>
        <p:spPr/>
        <p:txBody>
          <a:bodyPr/>
          <a:lstStyle/>
          <a:p>
            <a:fld id="{33E620FF-F859-4107-8C51-A0D051DF758B}" type="datetimeFigureOut">
              <a:rPr lang="en-US" smtClean="0"/>
              <a:t>1/31/2026</a:t>
            </a:fld>
            <a:endParaRPr lang="en-US"/>
          </a:p>
        </p:txBody>
      </p:sp>
      <p:sp>
        <p:nvSpPr>
          <p:cNvPr id="6" name="Footer Placeholder 5">
            <a:extLst>
              <a:ext uri="{FF2B5EF4-FFF2-40B4-BE49-F238E27FC236}">
                <a16:creationId xmlns:a16="http://schemas.microsoft.com/office/drawing/2014/main" id="{AAF3BE30-C534-23EF-AC0B-27A547B02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E9D88-123A-9440-85BD-C1A257F2E7A5}"/>
              </a:ext>
            </a:extLst>
          </p:cNvPr>
          <p:cNvSpPr>
            <a:spLocks noGrp="1"/>
          </p:cNvSpPr>
          <p:nvPr>
            <p:ph type="sldNum" sz="quarter" idx="12"/>
          </p:nvPr>
        </p:nvSpPr>
        <p:spPr/>
        <p:txBody>
          <a:bodyPr/>
          <a:lstStyle/>
          <a:p>
            <a:fld id="{3A9BC24E-A6FD-4BD5-9723-351975EACE6C}" type="slidenum">
              <a:rPr lang="en-US" smtClean="0"/>
              <a:t>‹#›</a:t>
            </a:fld>
            <a:endParaRPr lang="en-US"/>
          </a:p>
        </p:txBody>
      </p:sp>
    </p:spTree>
    <p:extLst>
      <p:ext uri="{BB962C8B-B14F-4D97-AF65-F5344CB8AC3E}">
        <p14:creationId xmlns:p14="http://schemas.microsoft.com/office/powerpoint/2010/main" val="262588044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A2B52F-E920-398E-EDDF-FA69988E71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97DB30-5012-569E-7D8B-FE55C812CD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369151-CB3B-C8A6-7693-5F811EB5A1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E620FF-F859-4107-8C51-A0D051DF758B}" type="datetimeFigureOut">
              <a:rPr lang="en-US" smtClean="0"/>
              <a:t>1/31/2026</a:t>
            </a:fld>
            <a:endParaRPr lang="en-US"/>
          </a:p>
        </p:txBody>
      </p:sp>
      <p:sp>
        <p:nvSpPr>
          <p:cNvPr id="5" name="Footer Placeholder 4">
            <a:extLst>
              <a:ext uri="{FF2B5EF4-FFF2-40B4-BE49-F238E27FC236}">
                <a16:creationId xmlns:a16="http://schemas.microsoft.com/office/drawing/2014/main" id="{AC5C04C4-31C8-A3AD-51C6-FA2E89C7EF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55CD87-69E5-7E70-A070-70C209FEC3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BC24E-A6FD-4BD5-9723-351975EACE6C}" type="slidenum">
              <a:rPr lang="en-US" smtClean="0"/>
              <a:t>‹#›</a:t>
            </a:fld>
            <a:endParaRPr lang="en-US"/>
          </a:p>
        </p:txBody>
      </p:sp>
    </p:spTree>
    <p:extLst>
      <p:ext uri="{BB962C8B-B14F-4D97-AF65-F5344CB8AC3E}">
        <p14:creationId xmlns:p14="http://schemas.microsoft.com/office/powerpoint/2010/main" val="44813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F81FE-1158-76D4-7339-AEB3F08D4A1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29C3CD4-A014-0F00-D682-ABD9C0E19F95}"/>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49010677-00A7-B795-AA54-5316A2C5B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079428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5CCE-4FBD-58B0-4D03-7C1E3791E2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83DC68-A25F-9DCB-E7D4-8B4A1CDE5D4F}"/>
              </a:ext>
            </a:extLst>
          </p:cNvPr>
          <p:cNvSpPr>
            <a:spLocks noGrp="1"/>
          </p:cNvSpPr>
          <p:nvPr>
            <p:ph idx="1"/>
          </p:nvPr>
        </p:nvSpPr>
        <p:spPr/>
        <p:txBody>
          <a:bodyPr/>
          <a:lstStyle/>
          <a:p>
            <a:endParaRPr lang="en-US"/>
          </a:p>
        </p:txBody>
      </p:sp>
      <p:pic>
        <p:nvPicPr>
          <p:cNvPr id="14" name="Picture 13">
            <a:extLst>
              <a:ext uri="{FF2B5EF4-FFF2-40B4-BE49-F238E27FC236}">
                <a16:creationId xmlns:a16="http://schemas.microsoft.com/office/drawing/2014/main" id="{3CDA0C3F-9036-3286-2F3A-858EF6754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545895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72148-1702-AA3D-6DE0-2CE2A59F3C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E99260-9712-53A0-05ED-EFE0C262FE14}"/>
              </a:ext>
            </a:extLst>
          </p:cNvPr>
          <p:cNvSpPr>
            <a:spLocks noGrp="1"/>
          </p:cNvSpPr>
          <p:nvPr>
            <p:ph idx="1"/>
          </p:nvPr>
        </p:nvSpPr>
        <p:spPr/>
        <p:txBody>
          <a:bodyPr/>
          <a:lstStyle/>
          <a:p>
            <a:endParaRPr lang="en-US"/>
          </a:p>
        </p:txBody>
      </p:sp>
      <p:pic>
        <p:nvPicPr>
          <p:cNvPr id="16" name="Picture 15">
            <a:extLst>
              <a:ext uri="{FF2B5EF4-FFF2-40B4-BE49-F238E27FC236}">
                <a16:creationId xmlns:a16="http://schemas.microsoft.com/office/drawing/2014/main" id="{A6A0E66F-ECDE-DCAD-FB83-87800408C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267542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21FC0-C8D8-CE25-DFF2-3DBAB791F7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8A4BAC1-B222-13FA-1C9D-00C1E467E2EA}"/>
              </a:ext>
            </a:extLst>
          </p:cNvPr>
          <p:cNvSpPr>
            <a:spLocks noGrp="1"/>
          </p:cNvSpPr>
          <p:nvPr>
            <p:ph idx="1"/>
          </p:nvPr>
        </p:nvSpPr>
        <p:spPr/>
        <p:txBody>
          <a:bodyPr/>
          <a:lstStyle/>
          <a:p>
            <a:endParaRPr lang="en-US"/>
          </a:p>
        </p:txBody>
      </p:sp>
      <p:pic>
        <p:nvPicPr>
          <p:cNvPr id="18" name="Picture 17">
            <a:extLst>
              <a:ext uri="{FF2B5EF4-FFF2-40B4-BE49-F238E27FC236}">
                <a16:creationId xmlns:a16="http://schemas.microsoft.com/office/drawing/2014/main" id="{022FC1B2-A392-A50F-AEAD-B863D3A7F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028822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B8AA8-46FA-C7B7-BCB6-E9E28183181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09A17FA-14A5-5208-C677-F4FBF3B58D89}"/>
              </a:ext>
            </a:extLst>
          </p:cNvPr>
          <p:cNvSpPr>
            <a:spLocks noGrp="1"/>
          </p:cNvSpPr>
          <p:nvPr>
            <p:ph idx="1"/>
          </p:nvPr>
        </p:nvSpPr>
        <p:spPr/>
        <p:txBody>
          <a:bodyPr/>
          <a:lstStyle/>
          <a:p>
            <a:endParaRPr lang="en-US"/>
          </a:p>
        </p:txBody>
      </p:sp>
      <p:pic>
        <p:nvPicPr>
          <p:cNvPr id="20" name="Picture 19">
            <a:extLst>
              <a:ext uri="{FF2B5EF4-FFF2-40B4-BE49-F238E27FC236}">
                <a16:creationId xmlns:a16="http://schemas.microsoft.com/office/drawing/2014/main" id="{5C0A1B62-4390-04F6-F419-4F614C6CC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9997606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9B1A2-99A6-3313-CDCD-68540AE195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089922-CFBE-0433-5461-79A504551FCF}"/>
              </a:ext>
            </a:extLst>
          </p:cNvPr>
          <p:cNvSpPr>
            <a:spLocks noGrp="1"/>
          </p:cNvSpPr>
          <p:nvPr>
            <p:ph idx="1"/>
          </p:nvPr>
        </p:nvSpPr>
        <p:spPr/>
        <p:txBody>
          <a:bodyPr/>
          <a:lstStyle/>
          <a:p>
            <a:endParaRPr lang="en-US"/>
          </a:p>
        </p:txBody>
      </p:sp>
      <p:pic>
        <p:nvPicPr>
          <p:cNvPr id="22" name="Picture 21">
            <a:extLst>
              <a:ext uri="{FF2B5EF4-FFF2-40B4-BE49-F238E27FC236}">
                <a16:creationId xmlns:a16="http://schemas.microsoft.com/office/drawing/2014/main" id="{92FDA6B9-40F6-CD42-12E5-A12828B33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568017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42802-1FCD-5970-FA4F-1AC1412816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A9C458-3F7A-6ACD-0E58-9C3DBE4E77F9}"/>
              </a:ext>
            </a:extLst>
          </p:cNvPr>
          <p:cNvSpPr>
            <a:spLocks noGrp="1"/>
          </p:cNvSpPr>
          <p:nvPr>
            <p:ph idx="1"/>
          </p:nvPr>
        </p:nvSpPr>
        <p:spPr/>
        <p:txBody>
          <a:bodyPr/>
          <a:lstStyle/>
          <a:p>
            <a:endParaRPr lang="en-US"/>
          </a:p>
        </p:txBody>
      </p:sp>
      <p:pic>
        <p:nvPicPr>
          <p:cNvPr id="24" name="Picture 23">
            <a:extLst>
              <a:ext uri="{FF2B5EF4-FFF2-40B4-BE49-F238E27FC236}">
                <a16:creationId xmlns:a16="http://schemas.microsoft.com/office/drawing/2014/main" id="{03E5CC24-F494-FA39-6E53-5129C488E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946939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09850-3496-DC3E-4324-B6249F598D3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CCB35A-1B8E-3BB8-8A50-7259C3DA1E8A}"/>
              </a:ext>
            </a:extLst>
          </p:cNvPr>
          <p:cNvSpPr>
            <a:spLocks noGrp="1"/>
          </p:cNvSpPr>
          <p:nvPr>
            <p:ph idx="1"/>
          </p:nvPr>
        </p:nvSpPr>
        <p:spPr/>
        <p:txBody>
          <a:bodyPr/>
          <a:lstStyle/>
          <a:p>
            <a:endParaRPr lang="en-US" dirty="0"/>
          </a:p>
        </p:txBody>
      </p:sp>
      <p:pic>
        <p:nvPicPr>
          <p:cNvPr id="26" name="Picture 25">
            <a:extLst>
              <a:ext uri="{FF2B5EF4-FFF2-40B4-BE49-F238E27FC236}">
                <a16:creationId xmlns:a16="http://schemas.microsoft.com/office/drawing/2014/main" id="{518797D2-167E-87D5-A8BB-53E11D1D9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4324480"/>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B1C4-03F3-2DD0-63E1-3DCCE1EBA5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A8538E-C532-647A-0D5A-E0D24D29F9E2}"/>
              </a:ext>
            </a:extLst>
          </p:cNvPr>
          <p:cNvSpPr>
            <a:spLocks noGrp="1"/>
          </p:cNvSpPr>
          <p:nvPr>
            <p:ph idx="1"/>
          </p:nvPr>
        </p:nvSpPr>
        <p:spPr/>
        <p:txBody>
          <a:bodyPr/>
          <a:lstStyle/>
          <a:p>
            <a:endParaRPr lang="en-US"/>
          </a:p>
        </p:txBody>
      </p:sp>
      <p:pic>
        <p:nvPicPr>
          <p:cNvPr id="28" name="Picture 27">
            <a:extLst>
              <a:ext uri="{FF2B5EF4-FFF2-40B4-BE49-F238E27FC236}">
                <a16:creationId xmlns:a16="http://schemas.microsoft.com/office/drawing/2014/main" id="{259A3A20-F6DE-E0E2-C5FD-0696B85E8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0997953"/>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6B1E-17A8-FB52-2BFF-A04D6CA2BA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5A0594-0BE5-384F-C027-1FFA21F41541}"/>
              </a:ext>
            </a:extLst>
          </p:cNvPr>
          <p:cNvSpPr>
            <a:spLocks noGrp="1"/>
          </p:cNvSpPr>
          <p:nvPr>
            <p:ph idx="1"/>
          </p:nvPr>
        </p:nvSpPr>
        <p:spPr/>
        <p:txBody>
          <a:bodyPr/>
          <a:lstStyle/>
          <a:p>
            <a:endParaRPr lang="en-US"/>
          </a:p>
        </p:txBody>
      </p:sp>
      <p:pic>
        <p:nvPicPr>
          <p:cNvPr id="30" name="Picture 29">
            <a:extLst>
              <a:ext uri="{FF2B5EF4-FFF2-40B4-BE49-F238E27FC236}">
                <a16:creationId xmlns:a16="http://schemas.microsoft.com/office/drawing/2014/main" id="{00A36DE1-BF09-F73A-CB44-46435A3B1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466411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4AFE8-2196-A268-8AF6-7F62DE4CC8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441727-08AC-47C9-38D7-A1DEB6838E1D}"/>
              </a:ext>
            </a:extLst>
          </p:cNvPr>
          <p:cNvSpPr>
            <a:spLocks noGrp="1"/>
          </p:cNvSpPr>
          <p:nvPr>
            <p:ph idx="1"/>
          </p:nvPr>
        </p:nvSpPr>
        <p:spPr/>
        <p:txBody>
          <a:bodyPr/>
          <a:lstStyle/>
          <a:p>
            <a:endParaRPr lang="en-US"/>
          </a:p>
        </p:txBody>
      </p:sp>
      <p:pic>
        <p:nvPicPr>
          <p:cNvPr id="32" name="Picture 31">
            <a:extLst>
              <a:ext uri="{FF2B5EF4-FFF2-40B4-BE49-F238E27FC236}">
                <a16:creationId xmlns:a16="http://schemas.microsoft.com/office/drawing/2014/main" id="{33E57C64-D3B3-3060-55AB-ED25ABCCB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195657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D303-C6AD-FDEA-B90F-EAAEDD6BD8B4}"/>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D0C046D0-B503-7620-4AAC-0898909F519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89" y="-6238"/>
            <a:ext cx="12203089" cy="6864238"/>
          </a:xfrm>
        </p:spPr>
      </p:pic>
    </p:spTree>
    <p:extLst>
      <p:ext uri="{BB962C8B-B14F-4D97-AF65-F5344CB8AC3E}">
        <p14:creationId xmlns:p14="http://schemas.microsoft.com/office/powerpoint/2010/main" val="141225149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76C26C-E496-4381-F5E1-E728F7BAF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83" y="0"/>
            <a:ext cx="12122634" cy="6858000"/>
          </a:xfrm>
          <a:prstGeom prst="rect">
            <a:avLst/>
          </a:prstGeom>
        </p:spPr>
      </p:pic>
    </p:spTree>
    <p:extLst>
      <p:ext uri="{BB962C8B-B14F-4D97-AF65-F5344CB8AC3E}">
        <p14:creationId xmlns:p14="http://schemas.microsoft.com/office/powerpoint/2010/main" val="111587939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12EB-B4BE-B9B3-1CD0-368A8402032F}"/>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A4056786-AF79-88E7-A9F1-127899A5F09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67601957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6C8D2-6DE6-E9A8-D26D-CC218CD99653}"/>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EA7549AB-37AF-90F9-7D81-33B97B33309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58063537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4D352-A177-384C-CAE6-FA4989BC440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69EFAA0-C817-F279-EF36-A4D0847494B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78144" y="1675625"/>
            <a:ext cx="7735712" cy="4351338"/>
          </a:xfrm>
        </p:spPr>
      </p:pic>
      <p:pic>
        <p:nvPicPr>
          <p:cNvPr id="7" name="Picture 6">
            <a:extLst>
              <a:ext uri="{FF2B5EF4-FFF2-40B4-BE49-F238E27FC236}">
                <a16:creationId xmlns:a16="http://schemas.microsoft.com/office/drawing/2014/main" id="{18F5B40B-D62A-1093-7098-A1CBF7060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7" name="Picture 36">
            <a:extLst>
              <a:ext uri="{FF2B5EF4-FFF2-40B4-BE49-F238E27FC236}">
                <a16:creationId xmlns:a16="http://schemas.microsoft.com/office/drawing/2014/main" id="{C0A8C1FF-896B-9365-D1DC-5C9DF02DC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809023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42219-164C-FDE7-E2F2-3695111B8C5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0A8387EA-CB34-63BD-77F5-4AAF6285BC2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78144" y="1675625"/>
            <a:ext cx="7735712" cy="4351338"/>
          </a:xfrm>
        </p:spPr>
      </p:pic>
      <p:pic>
        <p:nvPicPr>
          <p:cNvPr id="36" name="Picture 35">
            <a:extLst>
              <a:ext uri="{FF2B5EF4-FFF2-40B4-BE49-F238E27FC236}">
                <a16:creationId xmlns:a16="http://schemas.microsoft.com/office/drawing/2014/main" id="{FF5F75DA-F195-84B1-7386-89B0CB83E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4319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D513B-70FB-FB46-80B8-830B7BA09B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A94C65F-CDD4-D629-CECD-AD187CB2F258}"/>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759990B7-0CA2-BD4D-380E-1563ADDC9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7835332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AE976-B40C-FAC2-6C50-9B515DEA54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09E926-7FE3-EE0B-0E6A-F9852A906C62}"/>
              </a:ext>
            </a:extLst>
          </p:cNvPr>
          <p:cNvSpPr>
            <a:spLocks noGrp="1"/>
          </p:cNvSpPr>
          <p:nvPr>
            <p:ph idx="1"/>
          </p:nvPr>
        </p:nvSpPr>
        <p:spPr/>
        <p:txBody>
          <a:bodyPr/>
          <a:lstStyle/>
          <a:p>
            <a:endParaRPr lang="en-US"/>
          </a:p>
        </p:txBody>
      </p:sp>
      <p:pic>
        <p:nvPicPr>
          <p:cNvPr id="10" name="Picture 9">
            <a:extLst>
              <a:ext uri="{FF2B5EF4-FFF2-40B4-BE49-F238E27FC236}">
                <a16:creationId xmlns:a16="http://schemas.microsoft.com/office/drawing/2014/main" id="{9FE89DEA-2B98-D019-CA0F-8D010F77E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305308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C0F1D-BE8F-F7F6-5BD4-7FB4F43EDA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2252E5-73DC-48D4-6463-0571E7DD84E6}"/>
              </a:ext>
            </a:extLst>
          </p:cNvPr>
          <p:cNvSpPr>
            <a:spLocks noGrp="1"/>
          </p:cNvSpPr>
          <p:nvPr>
            <p:ph idx="1"/>
          </p:nvPr>
        </p:nvSpPr>
        <p:spPr/>
        <p:txBody>
          <a:bodyPr/>
          <a:lstStyle/>
          <a:p>
            <a:endParaRPr lang="en-US"/>
          </a:p>
        </p:txBody>
      </p:sp>
      <p:pic>
        <p:nvPicPr>
          <p:cNvPr id="12" name="Picture 11">
            <a:extLst>
              <a:ext uri="{FF2B5EF4-FFF2-40B4-BE49-F238E27FC236}">
                <a16:creationId xmlns:a16="http://schemas.microsoft.com/office/drawing/2014/main" id="{92886079-BBDC-D08E-4033-FA71D8CCD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6442895"/>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8467</Words>
  <Application>Microsoft Office PowerPoint</Application>
  <PresentationFormat>Widescreen</PresentationFormat>
  <Paragraphs>801</Paragraphs>
  <Slides>20</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Tuba Farooqi</dc:creator>
  <cp:lastModifiedBy>Parven Kaur</cp:lastModifiedBy>
  <cp:revision>2</cp:revision>
  <dcterms:created xsi:type="dcterms:W3CDTF">2026-01-29T09:59:34Z</dcterms:created>
  <dcterms:modified xsi:type="dcterms:W3CDTF">2026-01-31T07:42:31Z</dcterms:modified>
</cp:coreProperties>
</file>