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Comfortaa"/>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5" roundtripDataSignature="AMtx7mixVdELYHHcSRsnqrng+DFH9m2X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mfortaa-bold.fntdata"/><Relationship Id="rId23" Type="http://schemas.openxmlformats.org/officeDocument/2006/relationships/font" Target="fonts/Comforta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 Good morning, everyone. Today we are going to talk about something that is becoming a big part of our lives. It’s inside our phones, our tablets, and our games. We are going to talk about AI, Chatbots, and Friendship.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Before we start, I want to ask you: </a:t>
            </a:r>
            <a:r>
              <a:rPr b="1" lang="en-US">
                <a:solidFill>
                  <a:schemeClr val="dk1"/>
                </a:solidFill>
              </a:rPr>
              <a:t>Put your hand up if you have used a tablet, a smart speaker like Alexa, or played a video game this week?</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hands)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Wow, that is almost everyone! We use these things every day. But today, we are going to look at them a little differently.</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 chatbot did things that made Sam feel good. First of all, it replied super quickly.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Think about your friends. If you text them at dinner time, do they reply straight away?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(Encourage answers: No, they are eating!)</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Exactly. But the chatbot doesn't eat, so it is always available. It sounded kind , and it listened immediately, which made Sam feel comforted and less alone in that moment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Transition to Slide 11</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It sounds perfect, doesn't it? A friend who is always there and never busy. But looking at the next slide, we will see that something very important was missing.</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Even though the chatbot said nice words, it was missing the human things.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If Sam was crying, could the chatbot see Sam's face or give Sam a hug?</a:t>
            </a:r>
            <a:r>
              <a:rPr lang="en-US">
                <a:solidFill>
                  <a:schemeClr val="dk1"/>
                </a:solidFill>
              </a:rPr>
              <a: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(Encourage students to shout "No!")</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No. The chatbot cannot see body language. It cannot give real comfort, like a high-five or a hug. And most importantly, it cannot truly </a:t>
            </a:r>
            <a:r>
              <a:rPr b="1" lang="en-US">
                <a:solidFill>
                  <a:schemeClr val="dk1"/>
                </a:solidFill>
              </a:rPr>
              <a:t>care</a:t>
            </a:r>
            <a:r>
              <a:rPr lang="en-US">
                <a:solidFill>
                  <a:schemeClr val="dk1"/>
                </a:solidFill>
              </a:rPr>
              <a:t> about you or understand your feelings, because it is just a machine .</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So Sam was getting confused. It felt like a friend, but it acted like a machine. Let's see why our brains get confused by this.</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AI can be tricky for our brains. We think, "It must like me, because it talks to me all the time!"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But look at the list. It always replies. It never says "no". It never disagrees with us.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Does a real friend agree with everything you say? Or do they sometimes have a different idea?</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answers)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Real friends have different ideas! The chatbot is only nice because it is programmed to be nice. It never needs rest, which is why it can talk all night. It isn't a super-friend; it's just a computer that doesn't sleep.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Because we know it is a machine and not a trusted friend, we have to be very careful about what we say to it. This brings us to safety.</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Imagine the AI is a stranger you met at the park. There are things you would never tell a stranger.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I am going to shout out some things. Show me a Thumbs Down if you should KEEP IT SECRET from AI.</a:t>
            </a:r>
            <a:endParaRPr b="1">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Your real name?</a:t>
            </a:r>
            <a:r>
              <a:rPr lang="en-US">
                <a:solidFill>
                  <a:schemeClr val="dk1"/>
                </a:solidFill>
              </a:rPr>
              <a:t>. </a:t>
            </a:r>
            <a:r>
              <a:rPr i="1" lang="en-US">
                <a:solidFill>
                  <a:schemeClr val="dk1"/>
                </a:solidFill>
              </a:rPr>
              <a:t>(Wait for Thumbs Down)</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The name of your school?</a:t>
            </a:r>
            <a:r>
              <a:rPr lang="en-US">
                <a:solidFill>
                  <a:schemeClr val="dk1"/>
                </a:solidFill>
              </a:rPr>
              <a:t>. </a:t>
            </a:r>
            <a:r>
              <a:rPr i="1" lang="en-US">
                <a:solidFill>
                  <a:schemeClr val="dk1"/>
                </a:solidFill>
              </a:rPr>
              <a:t>(Wait for Thumbs Down)</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Your house address?</a:t>
            </a:r>
            <a:r>
              <a:rPr lang="en-US">
                <a:solidFill>
                  <a:schemeClr val="dk1"/>
                </a:solidFill>
              </a:rPr>
              <a:t>. </a:t>
            </a:r>
            <a:r>
              <a:rPr i="1" lang="en-US">
                <a:solidFill>
                  <a:schemeClr val="dk1"/>
                </a:solidFill>
              </a:rPr>
              <a:t>(Wait for Thumbs Down)</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Your secrets?</a:t>
            </a:r>
            <a:r>
              <a:rPr lang="en-US">
                <a:solidFill>
                  <a:schemeClr val="dk1"/>
                </a:solidFill>
              </a:rPr>
              <a:t>. </a:t>
            </a:r>
            <a:r>
              <a:rPr i="1" lang="en-US">
                <a:solidFill>
                  <a:schemeClr val="dk1"/>
                </a:solidFill>
              </a:rPr>
              <a:t>(Wait for Thumbs Down)</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Brilliant. We never give our personal information to a machine.</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Transition to Slide 14</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We also have to be careful about how </a:t>
            </a:r>
            <a:r>
              <a:rPr i="1" lang="en-US">
                <a:solidFill>
                  <a:schemeClr val="dk1"/>
                </a:solidFill>
              </a:rPr>
              <a:t>we</a:t>
            </a:r>
            <a:r>
              <a:rPr lang="en-US">
                <a:solidFill>
                  <a:schemeClr val="dk1"/>
                </a:solidFill>
              </a:rPr>
              <a:t> act when we use AI. It is powerful, so we have to use it smartly.</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US">
                <a:solidFill>
                  <a:schemeClr val="dk1"/>
                </a:solidFill>
              </a:rPr>
              <a:t> Let’s look at the red circles on the screen. These are the things we must never do.</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First, </a:t>
            </a:r>
            <a:r>
              <a:rPr b="1" lang="en-US">
                <a:solidFill>
                  <a:schemeClr val="dk1"/>
                </a:solidFill>
              </a:rPr>
              <a:t>messages that hurt feelings</a:t>
            </a:r>
            <a:r>
              <a:rPr lang="en-US">
                <a:solidFill>
                  <a:schemeClr val="dk1"/>
                </a:solidFill>
              </a:rPr>
              <a:t>. </a:t>
            </a:r>
            <a:endParaRPr b="1">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Remember, the AI doesn't have a heart. If a bully asks the AI, "Write a mean poem about Sam," the AI doesn't know it is being mean. It just follows instructions. It will write those hurtful words very quickly. </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a:t>
            </a:r>
            <a:r>
              <a:rPr b="1" lang="en-US">
                <a:solidFill>
                  <a:schemeClr val="dk1"/>
                </a:solidFill>
              </a:rPr>
              <a:t>Is it the robot's fault, or the person who asked the robot?</a:t>
            </a:r>
            <a:endParaRPr b="1">
              <a:solidFill>
                <a:schemeClr val="dk1"/>
              </a:solidFill>
            </a:endParaRPr>
          </a:p>
          <a:p>
            <a:pPr indent="0" lvl="0" marL="0" rtl="0" algn="l">
              <a:lnSpc>
                <a:spcPct val="115000"/>
              </a:lnSpc>
              <a:spcBef>
                <a:spcPts val="1200"/>
              </a:spcBef>
              <a:spcAft>
                <a:spcPts val="0"/>
              </a:spcAft>
              <a:buSzPts val="1100"/>
              <a:buNone/>
            </a:pPr>
            <a:r>
              <a:rPr i="1" lang="en-US">
                <a:solidFill>
                  <a:schemeClr val="dk1"/>
                </a:solidFill>
              </a:rPr>
              <a:t>(Encourage answers: The person!)</a:t>
            </a:r>
            <a:endParaRPr i="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Yes. The person is responsible. We must never use AI to bully.</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Second, </a:t>
            </a:r>
            <a:r>
              <a:rPr b="1" lang="en-US">
                <a:solidFill>
                  <a:schemeClr val="dk1"/>
                </a:solidFill>
              </a:rPr>
              <a:t>pictures that make someone feel embarrassed</a:t>
            </a:r>
            <a:r>
              <a:rPr lang="en-US">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AI can change photos. It can take a normal picture of a friend and change their clothes, or put them in a silly situation that never happened. It might seem funny to the person making it, but it is very upsetting for the person in the picture.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Finally, </a:t>
            </a:r>
            <a:r>
              <a:rPr b="1" lang="en-US">
                <a:solidFill>
                  <a:schemeClr val="dk1"/>
                </a:solidFill>
              </a:rPr>
              <a:t>Fake News</a:t>
            </a:r>
            <a:r>
              <a:rPr lang="en-US">
                <a:solidFill>
                  <a:schemeClr val="dk1"/>
                </a:solidFill>
              </a:rPr>
              <a:t>. </a:t>
            </a:r>
            <a:r>
              <a:rPr b="1" lang="en-US">
                <a:solidFill>
                  <a:schemeClr val="dk1"/>
                </a:solidFill>
              </a:rPr>
              <a:t>Teacher:</a:t>
            </a:r>
            <a:r>
              <a:rPr lang="en-US">
                <a:solidFill>
                  <a:schemeClr val="dk1"/>
                </a:solidFill>
              </a:rPr>
              <a:t> AI is a brilliant storyteller. It can write a news report that </a:t>
            </a:r>
            <a:r>
              <a:rPr i="1" lang="en-US">
                <a:solidFill>
                  <a:schemeClr val="dk1"/>
                </a:solidFill>
              </a:rPr>
              <a:t>looks</a:t>
            </a:r>
            <a:r>
              <a:rPr lang="en-US">
                <a:solidFill>
                  <a:schemeClr val="dk1"/>
                </a:solidFill>
              </a:rPr>
              <a:t> real, with big words and a serious tone. You could ask it to write a story saying "Aliens landed in the school playground!". </a:t>
            </a:r>
            <a:r>
              <a:rPr b="1" lang="en-US">
                <a:solidFill>
                  <a:schemeClr val="dk1"/>
                </a:solidFill>
              </a:rPr>
              <a:t>Teacher:</a:t>
            </a:r>
            <a:r>
              <a:rPr lang="en-US">
                <a:solidFill>
                  <a:schemeClr val="dk1"/>
                </a:solidFill>
              </a:rPr>
              <a:t> It might look true, but it is a lie designed to </a:t>
            </a:r>
            <a:r>
              <a:rPr b="1" lang="en-US">
                <a:solidFill>
                  <a:schemeClr val="dk1"/>
                </a:solidFill>
              </a:rPr>
              <a:t>trick people</a:t>
            </a:r>
            <a:r>
              <a:rPr lang="en-US">
                <a:solidFill>
                  <a:schemeClr val="dk1"/>
                </a:solidFill>
              </a:rPr>
              <a:t>. </a:t>
            </a:r>
            <a:r>
              <a:rPr b="1" lang="en-US">
                <a:solidFill>
                  <a:schemeClr val="dk1"/>
                </a:solidFill>
              </a:rPr>
              <a:t>How would you feel if you read a scary story that wasn't true?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answers: Scared, confused, angry)</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Exactly. We never use AI to trick people.</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So, we have a promise to make. We use technology to be creative and kind, never to upset others.</a:t>
            </a:r>
            <a:endParaRPr>
              <a:solidFill>
                <a:schemeClr val="dk1"/>
              </a:solidFill>
            </a:endParaRPr>
          </a:p>
          <a:p>
            <a:pPr indent="0" lvl="0" marL="0" rtl="0" algn="l">
              <a:lnSpc>
                <a:spcPct val="115000"/>
              </a:lnSpc>
              <a:spcBef>
                <a:spcPts val="1400"/>
              </a:spcBef>
              <a:spcAft>
                <a:spcPts val="0"/>
              </a:spcAft>
              <a:buSzPts val="1100"/>
              <a:buNone/>
            </a:pPr>
            <a:r>
              <a:rPr b="1" lang="en-US" sz="1300">
                <a:solidFill>
                  <a:schemeClr val="dk1"/>
                </a:solidFill>
              </a:rPr>
              <a:t>Transition to Slide 15</a:t>
            </a:r>
            <a:endParaRPr b="1" sz="1300">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There is one more danger with AI. We know it can write fake stories if we </a:t>
            </a:r>
            <a:r>
              <a:rPr i="1" lang="en-US">
                <a:solidFill>
                  <a:schemeClr val="dk1"/>
                </a:solidFill>
              </a:rPr>
              <a:t>ask</a:t>
            </a:r>
            <a:r>
              <a:rPr lang="en-US">
                <a:solidFill>
                  <a:schemeClr val="dk1"/>
                </a:solidFill>
              </a:rPr>
              <a:t> it to. But did you know it sometimes writes fake things </a:t>
            </a:r>
            <a:r>
              <a:rPr i="1" lang="en-US">
                <a:solidFill>
                  <a:schemeClr val="dk1"/>
                </a:solidFill>
              </a:rPr>
              <a:t>by accident</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AI is very smart, but </a:t>
            </a:r>
            <a:r>
              <a:rPr b="1" lang="en-US">
                <a:solidFill>
                  <a:schemeClr val="dk1"/>
                </a:solidFill>
              </a:rPr>
              <a:t>AI can be wrong</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The problem is, the computer doesn't actually "know" everything. It just put words together. It </a:t>
            </a:r>
            <a:r>
              <a:rPr b="1" lang="en-US">
                <a:solidFill>
                  <a:schemeClr val="dk1"/>
                </a:solidFill>
              </a:rPr>
              <a:t>does not know if something is true</a:t>
            </a:r>
            <a:r>
              <a:rPr lang="en-US">
                <a:solidFill>
                  <a:schemeClr val="dk1"/>
                </a:solidFill>
              </a:rPr>
              <a:t> or false.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Imagine you had a friend who just made up answers instead of saying "I don't know." Would you trust them with your important work?</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(Encourage students to shout "No!")</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Exactly. The AI </a:t>
            </a:r>
            <a:r>
              <a:rPr b="1" lang="en-US">
                <a:solidFill>
                  <a:schemeClr val="dk1"/>
                </a:solidFill>
              </a:rPr>
              <a:t>can make mistakes</a:t>
            </a:r>
            <a:r>
              <a:rPr lang="en-US">
                <a:solidFill>
                  <a:schemeClr val="dk1"/>
                </a:solidFill>
              </a:rPr>
              <a:t>, but it uses a very serious, smart voice. It </a:t>
            </a:r>
            <a:r>
              <a:rPr b="1" lang="en-US">
                <a:solidFill>
                  <a:schemeClr val="dk1"/>
                </a:solidFill>
              </a:rPr>
              <a:t>can sound confident even when it is wrong</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This is why </a:t>
            </a:r>
            <a:r>
              <a:rPr b="1" lang="en-US">
                <a:solidFill>
                  <a:schemeClr val="dk1"/>
                </a:solidFill>
              </a:rPr>
              <a:t>we do not use AI to do our homework</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If the robot does the thinking for you, your brain doesn't get to grow. And worse, the robot might teach you the wrong answer!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So, if you are stuck on a hard question, don't ask the chatbot. Who should you ask instead?</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(Audience answers: Teacher, Parent, Grown-up)</a:t>
            </a:r>
            <a:endParaRPr i="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Yes! </a:t>
            </a:r>
            <a:r>
              <a:rPr b="1" lang="en-US">
                <a:solidFill>
                  <a:schemeClr val="dk1"/>
                </a:solidFill>
              </a:rPr>
              <a:t>Always check with a grown-up</a:t>
            </a:r>
            <a:r>
              <a:rPr lang="en-US">
                <a:solidFill>
                  <a:schemeClr val="dk1"/>
                </a:solidFill>
              </a:rPr>
              <a:t>. They can help you understand the answer, so you actually learn.</a:t>
            </a:r>
            <a:endParaRPr>
              <a:solidFill>
                <a:schemeClr val="dk1"/>
              </a:solidFill>
            </a:endParaRPr>
          </a:p>
          <a:p>
            <a:pPr indent="0" lvl="0" marL="0" rtl="0" algn="l">
              <a:lnSpc>
                <a:spcPct val="115000"/>
              </a:lnSpc>
              <a:spcBef>
                <a:spcPts val="1400"/>
              </a:spcBef>
              <a:spcAft>
                <a:spcPts val="0"/>
              </a:spcAft>
              <a:buSzPts val="1100"/>
              <a:buNone/>
            </a:pPr>
            <a:r>
              <a:rPr b="1" lang="en-US" sz="1300">
                <a:solidFill>
                  <a:schemeClr val="dk1"/>
                </a:solidFill>
              </a:rPr>
              <a:t>Transition to Slide 16</a:t>
            </a:r>
            <a:endParaRPr b="1" sz="1300">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So, we know AI makes mistakes, and it can't give us a hug when we are sad. So if you are feeling lonely or worried, who is the best person to go to?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 If you feel lonely like Sam did, or if you see something scary online, AI is not the answer.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You need a real person. You can talk to a parent or carer. You can talk to a teacher. Or you can talk to any trusted adult.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They have real hearts and they can give you real help.</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Transition to Slide 17</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Let's put everything we learned into one final thought.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AI is here to stay. </a:t>
            </a:r>
            <a:r>
              <a:rPr b="1" lang="en-US">
                <a:solidFill>
                  <a:schemeClr val="dk1"/>
                </a:solidFill>
              </a:rPr>
              <a:t>AI can be helpful</a:t>
            </a:r>
            <a:r>
              <a:rPr lang="en-US">
                <a:solidFill>
                  <a:schemeClr val="dk1"/>
                </a:solidFill>
              </a:rPr>
              <a:t> for fun, for music, and for learning. We don't need to be scared of 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But, we must always remember that real friendship is special. </a:t>
            </a:r>
            <a:r>
              <a:rPr b="1" lang="en-US">
                <a:solidFill>
                  <a:schemeClr val="dk1"/>
                </a:solidFill>
              </a:rPr>
              <a:t>People matter more</a:t>
            </a:r>
            <a:r>
              <a:rPr lang="en-US">
                <a:solidFill>
                  <a:schemeClr val="dk1"/>
                </a:solidFill>
              </a:rPr>
              <a:t> than machines.</a:t>
            </a:r>
            <a:endParaRPr>
              <a:solidFill>
                <a:schemeClr val="dk1"/>
              </a:solidFill>
            </a:endParaRPr>
          </a:p>
          <a:p>
            <a:pPr indent="0" lvl="0" marL="0" rtl="0" algn="l">
              <a:lnSpc>
                <a:spcPct val="100000"/>
              </a:lnSpc>
              <a:spcBef>
                <a:spcPts val="1200"/>
              </a:spcBef>
              <a:spcAft>
                <a:spcPts val="0"/>
              </a:spcAft>
              <a:buSzPts val="1100"/>
              <a:buNone/>
            </a:pPr>
            <a:r>
              <a:t/>
            </a:r>
            <a:endParaRPr/>
          </a:p>
        </p:txBody>
      </p:sp>
      <p:sp>
        <p:nvSpPr>
          <p:cNvPr id="162" name="Google Shape;1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t> We have a big plan for today. We are going to learn three main things:</a:t>
            </a:r>
            <a:endParaRPr/>
          </a:p>
          <a:p>
            <a:pPr indent="-298450" lvl="0" marL="457200" rtl="0" algn="l">
              <a:lnSpc>
                <a:spcPct val="115000"/>
              </a:lnSpc>
              <a:spcBef>
                <a:spcPts val="1200"/>
              </a:spcBef>
              <a:spcAft>
                <a:spcPts val="0"/>
              </a:spcAft>
              <a:buClr>
                <a:schemeClr val="dk1"/>
              </a:buClr>
              <a:buSzPts val="1100"/>
              <a:buAutoNum type="arabicPeriod"/>
            </a:pPr>
            <a:r>
              <a:rPr lang="en-US"/>
              <a:t>First, we will find out exactly what AI and chatbots are .</a:t>
            </a:r>
            <a:endParaRPr/>
          </a:p>
          <a:p>
            <a:pPr indent="-298450" lvl="0" marL="457200" rtl="0" algn="l">
              <a:lnSpc>
                <a:spcPct val="115000"/>
              </a:lnSpc>
              <a:spcBef>
                <a:spcPts val="0"/>
              </a:spcBef>
              <a:spcAft>
                <a:spcPts val="0"/>
              </a:spcAft>
              <a:buClr>
                <a:schemeClr val="dk1"/>
              </a:buClr>
              <a:buSzPts val="1100"/>
              <a:buAutoNum type="arabicPeriod"/>
            </a:pPr>
            <a:r>
              <a:rPr lang="en-US"/>
              <a:t>Next, we will talk about friendship and ask if a computer can be a real friend.</a:t>
            </a:r>
            <a:endParaRPr/>
          </a:p>
          <a:p>
            <a:pPr indent="-298450" lvl="0" marL="457200" rtl="0" algn="l">
              <a:lnSpc>
                <a:spcPct val="115000"/>
              </a:lnSpc>
              <a:spcBef>
                <a:spcPts val="0"/>
              </a:spcBef>
              <a:spcAft>
                <a:spcPts val="0"/>
              </a:spcAft>
              <a:buClr>
                <a:schemeClr val="dk1"/>
              </a:buClr>
              <a:buSzPts val="1100"/>
              <a:buAutoNum type="arabicPeriod"/>
            </a:pPr>
            <a:r>
              <a:rPr lang="en-US"/>
              <a:t>Finally, we will learn how to stay safe online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 First, let’s forget about computers for a minute. Let’s talk about real people. </a:t>
            </a:r>
            <a:r>
              <a:rPr b="1" lang="en-US">
                <a:solidFill>
                  <a:schemeClr val="dk1"/>
                </a:solidFill>
              </a:rPr>
              <a:t>Who can tell me: What makes someone a </a:t>
            </a:r>
            <a:r>
              <a:rPr b="1" i="1" lang="en-US">
                <a:solidFill>
                  <a:schemeClr val="dk1"/>
                </a:solidFill>
              </a:rPr>
              <a:t>real</a:t>
            </a:r>
            <a:r>
              <a:rPr b="1" lang="en-US">
                <a:solidFill>
                  <a:schemeClr val="dk1"/>
                </a:solidFill>
              </a:rPr>
              <a:t> friend?</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(Take a few answers from the audience)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Those are great answers. A real friend is a person. They have feelings, just like you. If you are sad, they might feel sad with you. Real friends can agree with you, but they can also disagree and have their own ideas. And here is a really important one: </a:t>
            </a:r>
            <a:r>
              <a:rPr b="1" lang="en-US">
                <a:solidFill>
                  <a:schemeClr val="dk1"/>
                </a:solidFill>
              </a:rPr>
              <a:t>Do real friends sometimes make mistakes? Show me a thumbs up if you think yes.</a:t>
            </a:r>
            <a:endParaRPr b="1">
              <a:solidFill>
                <a:schemeClr val="dk1"/>
              </a:solidFill>
            </a:endParaRPr>
          </a:p>
          <a:p>
            <a:pPr indent="0" lvl="0" marL="0" rtl="0" algn="l">
              <a:lnSpc>
                <a:spcPct val="100000"/>
              </a:lnSpc>
              <a:spcBef>
                <a:spcPts val="1200"/>
              </a:spcBef>
              <a:spcAft>
                <a:spcPts val="0"/>
              </a:spcAft>
              <a:buSzPts val="1100"/>
              <a:buNone/>
            </a:pPr>
            <a:r>
              <a:rPr b="1" lang="en-US">
                <a:solidFill>
                  <a:schemeClr val="dk1"/>
                </a:solidFill>
              </a:rPr>
              <a:t>Teacher:</a:t>
            </a:r>
            <a:r>
              <a:rPr lang="en-US">
                <a:solidFill>
                  <a:schemeClr val="dk1"/>
                </a:solidFill>
              </a:rPr>
              <a:t> Yes, they do. Real friends aren’t perfect. Sometimes they are busy, sometimes they are tired, and sometimes they make mistakes. That is what makes them human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Now, knowing all of that, I have a question: Do you think a computer is the same as a real friend?Let’s find out why they are different.</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US">
                <a:solidFill>
                  <a:schemeClr val="dk1"/>
                </a:solidFill>
              </a:rPr>
              <a:t>. Now, let’s look at AI. AI stands for </a:t>
            </a:r>
            <a:r>
              <a:rPr b="1" lang="en-US">
                <a:solidFill>
                  <a:schemeClr val="dk1"/>
                </a:solidFill>
              </a:rPr>
              <a:t>Artificial Intelligence</a:t>
            </a:r>
            <a:r>
              <a:rPr lang="en-US">
                <a:solidFill>
                  <a:schemeClr val="dk1"/>
                </a:solidFill>
              </a:rPr>
              <a:t>. That is a very big name, so let's break it down.</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"Artificial" means it is made by people, it isn't born like a baby or grown like a plant. And "Intelligence" means it is smart. It is technology built to do smart things.</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a:t>
            </a:r>
            <a:r>
              <a:rPr b="1" lang="en-US">
                <a:solidFill>
                  <a:schemeClr val="dk1"/>
                </a:solidFill>
              </a:rPr>
              <a:t>I want you to think for a second: Who can shout out something a computer is really good at?</a:t>
            </a:r>
            <a:endParaRPr b="1">
              <a:solidFill>
                <a:schemeClr val="dk1"/>
              </a:solidFill>
            </a:endParaRPr>
          </a:p>
          <a:p>
            <a:pPr indent="0" lvl="0" marL="0" rtl="0" algn="l">
              <a:lnSpc>
                <a:spcPct val="115000"/>
              </a:lnSpc>
              <a:spcBef>
                <a:spcPts val="1200"/>
              </a:spcBef>
              <a:spcAft>
                <a:spcPts val="0"/>
              </a:spcAft>
              <a:buSzPts val="1100"/>
              <a:buNone/>
            </a:pPr>
            <a:r>
              <a:rPr i="1" lang="en-US">
                <a:solidFill>
                  <a:schemeClr val="dk1"/>
                </a:solidFill>
              </a:rPr>
              <a:t>(Encourage answers: Maths! Spelling! Games!)</a:t>
            </a:r>
            <a:endParaRPr i="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Yes! It can do hard sums in one second, or answer questions, or write words perfectly. But here is the biggest difference between a friend and AI: </a:t>
            </a:r>
            <a:r>
              <a:rPr b="1" lang="en-US">
                <a:solidFill>
                  <a:schemeClr val="dk1"/>
                </a:solidFill>
              </a:rPr>
              <a:t>If you drop a computer, does it cry? Does a computer have feelings like you do?</a:t>
            </a:r>
            <a:endParaRPr b="1">
              <a:solidFill>
                <a:schemeClr val="dk1"/>
              </a:solidFill>
            </a:endParaRPr>
          </a:p>
          <a:p>
            <a:pPr indent="0" lvl="0" marL="0" rtl="0" algn="l">
              <a:lnSpc>
                <a:spcPct val="115000"/>
              </a:lnSpc>
              <a:spcBef>
                <a:spcPts val="1200"/>
              </a:spcBef>
              <a:spcAft>
                <a:spcPts val="0"/>
              </a:spcAft>
              <a:buSzPts val="1100"/>
              <a:buNone/>
            </a:pPr>
            <a:r>
              <a:rPr i="1" lang="en-US">
                <a:solidFill>
                  <a:schemeClr val="dk1"/>
                </a:solidFill>
              </a:rPr>
              <a:t>(Encourage the students to shout "No!")</a:t>
            </a:r>
            <a:endParaRPr i="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Exactly. It has no feelings. It is just a very clever machine. </a:t>
            </a:r>
            <a:r>
              <a:rPr b="1" lang="en-US">
                <a:solidFill>
                  <a:schemeClr val="dk1"/>
                </a:solidFill>
              </a:rPr>
              <a:t>So, we know AI is smart machine. But what happens when we give that machine a voice so we can talk to it? it becomes a… (next slide)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We get something called an </a:t>
            </a:r>
            <a:r>
              <a:rPr b="1" lang="en-US">
                <a:solidFill>
                  <a:schemeClr val="dk1"/>
                </a:solidFill>
              </a:rPr>
              <a:t>AI Chatbot</a:t>
            </a:r>
            <a:r>
              <a:rPr lang="en-US">
                <a:solidFill>
                  <a:schemeClr val="dk1"/>
                </a:solidFill>
              </a:rPr>
              <a:t>. This is a special type of AI that isn't just for doing maths or checking the weather, it is built to chat with you.</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The word "Chatbot" is actually two words mashed together: "Chat" and "Robot." So, it is basically a talking robot that lives inside a computer or a phone.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I want you to imagine texting your best friend. Do they sometimes take a long time to reply because they are eating dinner or doing homework?</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nods/yes)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t>
            </a:r>
            <a:r>
              <a:rPr b="1" lang="en-US">
                <a:solidFill>
                  <a:schemeClr val="dk1"/>
                </a:solidFill>
              </a:rPr>
              <a:t>Now, think about a robot. Does a robot need to stop to eat dinner?</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(Encourage the students to shout "No!")</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exactly! Because it never eats or sleeps, an AI chatbot </a:t>
            </a:r>
            <a:r>
              <a:rPr b="1" lang="en-US">
                <a:solidFill>
                  <a:schemeClr val="dk1"/>
                </a:solidFill>
              </a:rPr>
              <a:t>replies very, very quickly</a:t>
            </a:r>
            <a:r>
              <a:rPr lang="en-US">
                <a:solidFill>
                  <a:schemeClr val="dk1"/>
                </a:solidFill>
              </a:rPr>
              <a:t>. It is much faster than a human.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It talks to you by typing words on a screen or speaking out loud with a voice. </a:t>
            </a:r>
            <a:r>
              <a:rPr b="1" lang="en-US">
                <a:solidFill>
                  <a:schemeClr val="dk1"/>
                </a:solidFill>
              </a:rPr>
              <a:t>But here is the really important part: Just because it has a voice, does that mean it has a body?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(Encourage the students to shout "No!")</a:t>
            </a:r>
            <a:endParaRPr i="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That's right. It is </a:t>
            </a:r>
            <a:r>
              <a:rPr b="1" lang="en-US">
                <a:solidFill>
                  <a:schemeClr val="dk1"/>
                </a:solidFill>
              </a:rPr>
              <a:t>not a person</a:t>
            </a:r>
            <a:r>
              <a:rPr lang="en-US">
                <a:solidFill>
                  <a:schemeClr val="dk1"/>
                </a:solidFill>
              </a:rPr>
              <a:t>. It is just a machine following instructions.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So, we know they are machines that can talk. You might be sitting there thinking, </a:t>
            </a:r>
            <a:r>
              <a:rPr i="1" lang="en-US">
                <a:solidFill>
                  <a:schemeClr val="dk1"/>
                </a:solidFill>
              </a:rPr>
              <a:t>"I've never spoken to a robot!"</a:t>
            </a:r>
            <a:r>
              <a:rPr lang="en-US">
                <a:solidFill>
                  <a:schemeClr val="dk1"/>
                </a:solidFill>
              </a:rPr>
              <a:t> But I have a feeling many of you actually have... let's see if you recognize these names on the next slide.</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You probably know some of these already. </a:t>
            </a:r>
            <a:r>
              <a:rPr b="1" lang="en-US">
                <a:solidFill>
                  <a:schemeClr val="dk1"/>
                </a:solidFill>
              </a:rPr>
              <a:t>Put your hand up if you have ever spoken to Alexa or Siri?</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hands)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What about the Google Assistant? Or maybe you have spoken to characters inside your video games? These are all examples of AI chatbots that we use.</a:t>
            </a:r>
            <a:endParaRPr>
              <a:solidFill>
                <a:schemeClr val="dk1"/>
              </a:solidFill>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rPr lang="en-US"/>
              <a:t>Can you name me anything that is not in there you have spoken to? Maybe in your car you have used it? Or maybe in a toy?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Okay, so we know their names Alexa, Siri, and the others. But why do we actually talk to them? What are they actually good for? Let's take a look at the next slide to see how they can help us.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AI can be really useful and actually a lot of fun.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First, let's talk about the fun stuff. </a:t>
            </a:r>
            <a:r>
              <a:rPr b="1" lang="en-US">
                <a:solidFill>
                  <a:schemeClr val="dk1"/>
                </a:solidFill>
              </a:rPr>
              <a:t>Put your hand up if you like hearing jokes?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hands)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Me too! AI is great at </a:t>
            </a:r>
            <a:r>
              <a:rPr b="1" lang="en-US">
                <a:solidFill>
                  <a:schemeClr val="dk1"/>
                </a:solidFill>
              </a:rPr>
              <a:t>telling jokes</a:t>
            </a:r>
            <a:r>
              <a:rPr lang="en-US">
                <a:solidFill>
                  <a:schemeClr val="dk1"/>
                </a:solidFill>
              </a:rPr>
              <a:t>. You can say, "Tell me a funny joke," and it will have one ready instantly. It can also be creative. It can </a:t>
            </a:r>
            <a:r>
              <a:rPr b="1" lang="en-US">
                <a:solidFill>
                  <a:schemeClr val="dk1"/>
                </a:solidFill>
              </a:rPr>
              <a:t>make up a short story</a:t>
            </a:r>
            <a:r>
              <a:rPr lang="en-US">
                <a:solidFill>
                  <a:schemeClr val="dk1"/>
                </a:solidFill>
              </a:rPr>
              <a:t> just for you. You could ask for a story about a cat who flies to the moon, and it will write 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But it is not just for playing. It can help you learn, too. </a:t>
            </a:r>
            <a:r>
              <a:rPr b="1" lang="en-US">
                <a:solidFill>
                  <a:schemeClr val="dk1"/>
                </a:solidFill>
              </a:rPr>
              <a:t>Who here has ever been stuck on a really hard question for homework?</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hands)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We all get stuck sometimes. AI is great at </a:t>
            </a:r>
            <a:r>
              <a:rPr b="1" lang="en-US">
                <a:solidFill>
                  <a:schemeClr val="dk1"/>
                </a:solidFill>
              </a:rPr>
              <a:t>answering simple questions</a:t>
            </a:r>
            <a:r>
              <a:rPr lang="en-US">
                <a:solidFill>
                  <a:schemeClr val="dk1"/>
                </a:solidFill>
              </a:rPr>
              <a:t> or </a:t>
            </a:r>
            <a:r>
              <a:rPr b="1" lang="en-US">
                <a:solidFill>
                  <a:schemeClr val="dk1"/>
                </a:solidFill>
              </a:rPr>
              <a:t>helping with school learning</a:t>
            </a:r>
            <a:r>
              <a:rPr lang="en-US">
                <a:solidFill>
                  <a:schemeClr val="dk1"/>
                </a:solidFill>
              </a:rPr>
              <a:t>. If you don't know what a word means, or you want to know how tall a giraffe is, it can </a:t>
            </a:r>
            <a:r>
              <a:rPr b="1" lang="en-US">
                <a:solidFill>
                  <a:schemeClr val="dk1"/>
                </a:solidFill>
              </a:rPr>
              <a:t>share an interesting fact</a:t>
            </a:r>
            <a:r>
              <a:rPr lang="en-US">
                <a:solidFill>
                  <a:schemeClr val="dk1"/>
                </a:solidFill>
              </a:rPr>
              <a:t> with you in seconds.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So, it is like having a very clever helper right in your pocket.</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 So, it sounds amazing, doesn't it? It listens to us, it helps us, and it plays our favorite games. It is easy to start thinking that this machine is our best buddy.</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But before we get too comfortable, there is one very important rule we need to learn. Let's look at the next slide together.</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 So, we have talked about how clever these chatbots are. They can tell jokes and play music. But before we go any further, there is one huge rule that I need everyone to lock inside their heads today.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Read the big sentence on the screen with me. </a:t>
            </a:r>
            <a:r>
              <a:rPr b="1" lang="en-US">
                <a:solidFill>
                  <a:schemeClr val="dk1"/>
                </a:solidFill>
              </a:rPr>
              <a:t>1, 2, 3... AI is a tool, not a friend</a:t>
            </a:r>
            <a:r>
              <a:rPr lang="en-US">
                <a:solidFill>
                  <a:schemeClr val="dk1"/>
                </a:solidFill>
              </a:rPr>
              <a:t>.</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Teacher:</a:t>
            </a:r>
            <a:r>
              <a:rPr lang="en-US">
                <a:solidFill>
                  <a:schemeClr val="dk1"/>
                </a:solidFill>
              </a:rPr>
              <a:t> A tool is something like a hammer or a pencil. It is useful, but you wouldn't tell your secrets to a pencil, would you? We need to remember that AI is just a tool, too.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To help us understand </a:t>
            </a:r>
            <a:r>
              <a:rPr i="1" lang="en-US">
                <a:solidFill>
                  <a:schemeClr val="dk1"/>
                </a:solidFill>
              </a:rPr>
              <a:t>why</a:t>
            </a:r>
            <a:r>
              <a:rPr lang="en-US">
                <a:solidFill>
                  <a:schemeClr val="dk1"/>
                </a:solidFill>
              </a:rPr>
              <a:t> this rule is so important, I want to tell you a story about a child named Sam.</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This is Sam. </a:t>
            </a:r>
            <a:r>
              <a:rPr b="1" lang="en-US">
                <a:solidFill>
                  <a:schemeClr val="dk1"/>
                </a:solidFill>
              </a:rPr>
              <a:t>Looking at the picture, how do you think Sam is feeling?</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a:solidFill>
                  <a:schemeClr val="dk1"/>
                </a:solidFill>
              </a:rPr>
              <a:t>(Wait for answers: Sad, Lonely)</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Yes, Sam looks a bit sad. Sam just moved to a new area and feels lonely because there are no friends around yet. One day, Sam starts chatting to an AI chatbot on a phone.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Suddenly, Sam didn't feel so alone. The chatbot was amazing,it replied all day and all night. Because the chatbot was always there, Sam started sharing big worries and secrets with it.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Transition to Slide 10</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a:t>
            </a:r>
            <a:r>
              <a:rPr lang="en-US">
                <a:solidFill>
                  <a:schemeClr val="dk1"/>
                </a:solidFill>
              </a:rPr>
              <a:t> Now, Sam started to like the chatbot more than real people. Let's look at why Sam felt this way.</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1792288" y="612775"/>
            <a:ext cx="5486400" cy="4114800"/>
          </a:xfrm>
          <a:prstGeom prst="rect">
            <a:avLst/>
          </a:prstGeom>
          <a:noFill/>
          <a:ln>
            <a:noFill/>
          </a:ln>
        </p:spPr>
      </p:sp>
      <p:sp>
        <p:nvSpPr>
          <p:cNvPr id="64" name="Google Shape;64;p2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title="Untitled design (24).jpg"/>
          <p:cNvPicPr preferRelativeResize="0"/>
          <p:nvPr/>
        </p:nvPicPr>
        <p:blipFill>
          <a:blip r:embed="rId3">
            <a:alphaModFix/>
          </a:blip>
          <a:stretch>
            <a:fillRect/>
          </a:stretch>
        </p:blipFill>
        <p:spPr>
          <a:xfrm>
            <a:off x="0" y="0"/>
            <a:ext cx="12344376"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Beautify this slide" id="129" name="Google Shape;129;p10"/>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6"/>
        </a:solidFill>
      </p:bgPr>
    </p:bg>
    <p:spTree>
      <p:nvGrpSpPr>
        <p:cNvPr id="133" name="Shape 133"/>
        <p:cNvGrpSpPr/>
        <p:nvPr/>
      </p:nvGrpSpPr>
      <p:grpSpPr>
        <a:xfrm>
          <a:off x="0" y="0"/>
          <a:ext cx="0" cy="0"/>
          <a:chOff x="0" y="0"/>
          <a:chExt cx="0" cy="0"/>
        </a:xfrm>
      </p:grpSpPr>
      <p:pic>
        <p:nvPicPr>
          <p:cNvPr id="134" name="Google Shape;134;p11" title="Gemini_Generated_Image_cj9f9hcj9f9hcj9f.png"/>
          <p:cNvPicPr preferRelativeResize="0"/>
          <p:nvPr/>
        </p:nvPicPr>
        <p:blipFill rotWithShape="1">
          <a:blip r:embed="rId3">
            <a:alphaModFix/>
          </a:blip>
          <a:srcRect b="7885" l="0" r="3409" t="0"/>
          <a:stretch/>
        </p:blipFill>
        <p:spPr>
          <a:xfrm>
            <a:off x="151475" y="300938"/>
            <a:ext cx="11726177" cy="6256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6"/>
        </a:solidFill>
      </p:bgPr>
    </p:bg>
    <p:spTree>
      <p:nvGrpSpPr>
        <p:cNvPr id="138" name="Shape 138"/>
        <p:cNvGrpSpPr/>
        <p:nvPr/>
      </p:nvGrpSpPr>
      <p:grpSpPr>
        <a:xfrm>
          <a:off x="0" y="0"/>
          <a:ext cx="0" cy="0"/>
          <a:chOff x="0" y="0"/>
          <a:chExt cx="0" cy="0"/>
        </a:xfrm>
      </p:grpSpPr>
      <p:pic>
        <p:nvPicPr>
          <p:cNvPr id="139" name="Google Shape;139;p12" title="Gemini_Generated_Image_uyy29uyy29uyy29u.png"/>
          <p:cNvPicPr preferRelativeResize="0"/>
          <p:nvPr/>
        </p:nvPicPr>
        <p:blipFill rotWithShape="1">
          <a:blip r:embed="rId3">
            <a:alphaModFix/>
          </a:blip>
          <a:srcRect b="10913" l="0" r="1156" t="0"/>
          <a:stretch/>
        </p:blipFill>
        <p:spPr>
          <a:xfrm>
            <a:off x="220863" y="653000"/>
            <a:ext cx="11750277" cy="5657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6"/>
        </a:solidFill>
      </p:bgPr>
    </p:bg>
    <p:spTree>
      <p:nvGrpSpPr>
        <p:cNvPr id="143" name="Shape 143"/>
        <p:cNvGrpSpPr/>
        <p:nvPr/>
      </p:nvGrpSpPr>
      <p:grpSpPr>
        <a:xfrm>
          <a:off x="0" y="0"/>
          <a:ext cx="0" cy="0"/>
          <a:chOff x="0" y="0"/>
          <a:chExt cx="0" cy="0"/>
        </a:xfrm>
      </p:grpSpPr>
      <p:pic>
        <p:nvPicPr>
          <p:cNvPr id="144" name="Google Shape;144;p13" title="Gemini_Generated_Image_w7sk5zw7sk5zw7sk.png"/>
          <p:cNvPicPr preferRelativeResize="0"/>
          <p:nvPr/>
        </p:nvPicPr>
        <p:blipFill rotWithShape="1">
          <a:blip r:embed="rId3">
            <a:alphaModFix/>
          </a:blip>
          <a:srcRect b="11386" l="0" r="497" t="0"/>
          <a:stretch/>
        </p:blipFill>
        <p:spPr>
          <a:xfrm>
            <a:off x="0" y="265550"/>
            <a:ext cx="12192000" cy="5606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Beautify this slide" id="149" name="Google Shape;149;p14"/>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Beautify this slide" id="154" name="Google Shape;154;p15"/>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6"/>
        </a:solidFill>
      </p:bgPr>
    </p:bg>
    <p:spTree>
      <p:nvGrpSpPr>
        <p:cNvPr id="158" name="Shape 158"/>
        <p:cNvGrpSpPr/>
        <p:nvPr/>
      </p:nvGrpSpPr>
      <p:grpSpPr>
        <a:xfrm>
          <a:off x="0" y="0"/>
          <a:ext cx="0" cy="0"/>
          <a:chOff x="0" y="0"/>
          <a:chExt cx="0" cy="0"/>
        </a:xfrm>
      </p:grpSpPr>
      <p:pic>
        <p:nvPicPr>
          <p:cNvPr id="159" name="Google Shape;159;p16" title="Gemini_Generated_Image_igxi4ligxi4ligxi.png"/>
          <p:cNvPicPr preferRelativeResize="0"/>
          <p:nvPr/>
        </p:nvPicPr>
        <p:blipFill rotWithShape="1">
          <a:blip r:embed="rId3">
            <a:alphaModFix/>
          </a:blip>
          <a:srcRect b="11339" l="0" r="428" t="0"/>
          <a:stretch/>
        </p:blipFill>
        <p:spPr>
          <a:xfrm>
            <a:off x="0" y="266425"/>
            <a:ext cx="12192000" cy="6080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image.png" id="164" name="Google Shape;164;p1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165" name="Google Shape;165;p17"/>
          <p:cNvPicPr preferRelativeResize="0"/>
          <p:nvPr/>
        </p:nvPicPr>
        <p:blipFill rotWithShape="1">
          <a:blip r:embed="rId4">
            <a:alphaModFix/>
          </a:blip>
          <a:srcRect b="0" l="0" r="0" t="0"/>
          <a:stretch/>
        </p:blipFill>
        <p:spPr>
          <a:xfrm>
            <a:off x="1614487" y="2024062"/>
            <a:ext cx="8963025" cy="2809875"/>
          </a:xfrm>
          <a:prstGeom prst="rect">
            <a:avLst/>
          </a:prstGeom>
          <a:noFill/>
          <a:ln>
            <a:noFill/>
          </a:ln>
        </p:spPr>
      </p:pic>
      <p:sp>
        <p:nvSpPr>
          <p:cNvPr id="166" name="Google Shape;166;p17"/>
          <p:cNvSpPr txBox="1"/>
          <p:nvPr/>
        </p:nvSpPr>
        <p:spPr>
          <a:xfrm>
            <a:off x="1990486" y="2595562"/>
            <a:ext cx="8211026" cy="6381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rgbClr val="4F46E5"/>
                </a:solidFill>
                <a:latin typeface="Comfortaa"/>
                <a:ea typeface="Comfortaa"/>
                <a:cs typeface="Comfortaa"/>
                <a:sym typeface="Comfortaa"/>
              </a:rPr>
              <a:t>AI can be helpful</a:t>
            </a:r>
            <a:endParaRPr b="0" i="0" sz="1400" u="none" cap="none" strike="noStrike">
              <a:solidFill>
                <a:srgbClr val="000000"/>
              </a:solidFill>
              <a:latin typeface="Arial"/>
              <a:ea typeface="Arial"/>
              <a:cs typeface="Arial"/>
              <a:sym typeface="Arial"/>
            </a:endParaRPr>
          </a:p>
        </p:txBody>
      </p:sp>
      <p:sp>
        <p:nvSpPr>
          <p:cNvPr id="167" name="Google Shape;167;p17"/>
          <p:cNvSpPr txBox="1"/>
          <p:nvPr/>
        </p:nvSpPr>
        <p:spPr>
          <a:xfrm>
            <a:off x="1990486" y="3424237"/>
            <a:ext cx="8211026" cy="838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6000"/>
              <a:buFont typeface="Arial"/>
              <a:buNone/>
            </a:pPr>
            <a:r>
              <a:rPr b="1" i="0" lang="en-US" sz="6000" u="none" cap="none" strike="noStrike">
                <a:solidFill>
                  <a:srgbClr val="DB2777"/>
                </a:solidFill>
                <a:latin typeface="Comfortaa"/>
                <a:ea typeface="Comfortaa"/>
                <a:cs typeface="Comfortaa"/>
                <a:sym typeface="Comfortaa"/>
              </a:rPr>
              <a:t>People matter more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Beautify this slide" id="89" name="Google Shape;89;p2"/>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Beautify this slide" id="94" name="Google Shape;94;p3"/>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Beautify this slide" id="99" name="Google Shape;99;p4"/>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Beautify this slide" id="104" name="Google Shape;104;p5"/>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6" title="Untitled design (25).jpg"/>
          <p:cNvPicPr preferRelativeResize="0"/>
          <p:nvPr/>
        </p:nvPicPr>
        <p:blipFill>
          <a:blip r:embed="rId3">
            <a:alphaModFix/>
          </a:blip>
          <a:stretch>
            <a:fillRect/>
          </a:stretch>
        </p:blipFill>
        <p:spPr>
          <a:xfrm>
            <a:off x="0" y="66675"/>
            <a:ext cx="12192000" cy="6791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Beautify this slide" id="114" name="Google Shape;114;p7"/>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9E1"/>
        </a:solidFill>
      </p:bgPr>
    </p:bg>
    <p:spTree>
      <p:nvGrpSpPr>
        <p:cNvPr id="118" name="Shape 118"/>
        <p:cNvGrpSpPr/>
        <p:nvPr/>
      </p:nvGrpSpPr>
      <p:grpSpPr>
        <a:xfrm>
          <a:off x="0" y="0"/>
          <a:ext cx="0" cy="0"/>
          <a:chOff x="0" y="0"/>
          <a:chExt cx="0" cy="0"/>
        </a:xfrm>
      </p:grpSpPr>
      <p:pic>
        <p:nvPicPr>
          <p:cNvPr id="119" name="Google Shape;119;p8" title="Gemini_Generated_Image_6xg1a66xg1a66xg1.png"/>
          <p:cNvPicPr preferRelativeResize="0"/>
          <p:nvPr/>
        </p:nvPicPr>
        <p:blipFill rotWithShape="1">
          <a:blip r:embed="rId3">
            <a:alphaModFix/>
          </a:blip>
          <a:srcRect b="10618" l="0" r="1048" t="0"/>
          <a:stretch/>
        </p:blipFill>
        <p:spPr>
          <a:xfrm>
            <a:off x="214613" y="440225"/>
            <a:ext cx="11762775" cy="579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Beautify this slide" id="124" name="Google Shape;124;p9"/>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