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gP1Of3szjlMZ8ulSZfuvx4wbi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7998899" y="5401794"/>
            <a:ext cx="11191829" cy="5511976"/>
          </a:xfrm>
          <a:custGeom>
            <a:rect b="b" l="l" r="r" t="t"/>
            <a:pathLst>
              <a:path extrusionOk="0" h="5511976" w="11191829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1655196" y="1224931"/>
            <a:ext cx="14977609" cy="7656312"/>
            <a:chOff x="0" y="-47625"/>
            <a:chExt cx="3944720" cy="201647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3944720" cy="1968852"/>
            </a:xfrm>
            <a:custGeom>
              <a:rect b="b" l="l" r="r" t="t"/>
              <a:pathLst>
                <a:path extrusionOk="0" h="1968852" w="3944720">
                  <a:moveTo>
                    <a:pt x="26362" y="0"/>
                  </a:moveTo>
                  <a:lnTo>
                    <a:pt x="3918358" y="0"/>
                  </a:lnTo>
                  <a:cubicBezTo>
                    <a:pt x="3932917" y="0"/>
                    <a:pt x="3944720" y="11803"/>
                    <a:pt x="3944720" y="26362"/>
                  </a:cubicBezTo>
                  <a:lnTo>
                    <a:pt x="3944720" y="1942490"/>
                  </a:lnTo>
                  <a:cubicBezTo>
                    <a:pt x="3944720" y="1957050"/>
                    <a:pt x="3932917" y="1968852"/>
                    <a:pt x="3918358" y="1968852"/>
                  </a:cubicBezTo>
                  <a:lnTo>
                    <a:pt x="26362" y="1968852"/>
                  </a:lnTo>
                  <a:cubicBezTo>
                    <a:pt x="11803" y="1968852"/>
                    <a:pt x="0" y="1957050"/>
                    <a:pt x="0" y="1942490"/>
                  </a:cubicBezTo>
                  <a:lnTo>
                    <a:pt x="0" y="26362"/>
                  </a:lnTo>
                  <a:cubicBezTo>
                    <a:pt x="0" y="11803"/>
                    <a:pt x="11803" y="0"/>
                    <a:pt x="26362" y="0"/>
                  </a:cubicBezTo>
                  <a:close/>
                </a:path>
              </a:pathLst>
            </a:custGeom>
            <a:solidFill>
              <a:srgbClr val="FCF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3944720" cy="2016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7998899" y="6851702"/>
            <a:ext cx="5967385" cy="2933431"/>
          </a:xfrm>
          <a:custGeom>
            <a:rect b="b" l="l" r="r" t="t"/>
            <a:pathLst>
              <a:path extrusionOk="0" h="2933431" w="5967385">
                <a:moveTo>
                  <a:pt x="0" y="0"/>
                </a:moveTo>
                <a:lnTo>
                  <a:pt x="5967385" y="0"/>
                </a:lnTo>
                <a:lnTo>
                  <a:pt x="5967385" y="2933431"/>
                </a:lnTo>
                <a:lnTo>
                  <a:pt x="0" y="2933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1867163" y="2895283"/>
            <a:ext cx="9115429" cy="365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02" u="none" cap="none" strike="noStrike">
                <a:solidFill>
                  <a:srgbClr val="5B4A3B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  <a:endParaRPr/>
          </a:p>
          <a:p>
            <a:pPr indent="0" lvl="0" marL="0" marR="0" rtl="0" algn="ctr">
              <a:lnSpc>
                <a:spcPct val="7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02" u="none" cap="none" strike="noStrike">
                <a:solidFill>
                  <a:srgbClr val="5B4A3B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 rot="-923995">
            <a:off x="15102322" y="684750"/>
            <a:ext cx="2238942" cy="2604981"/>
          </a:xfrm>
          <a:custGeom>
            <a:rect b="b" l="l" r="r" t="t"/>
            <a:pathLst>
              <a:path extrusionOk="0" h="2604981" w="2238942">
                <a:moveTo>
                  <a:pt x="0" y="0"/>
                </a:moveTo>
                <a:lnTo>
                  <a:pt x="2238941" y="0"/>
                </a:lnTo>
                <a:lnTo>
                  <a:pt x="2238941" y="2604982"/>
                </a:lnTo>
                <a:lnTo>
                  <a:pt x="0" y="2604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0015320" y="6758691"/>
            <a:ext cx="3119452" cy="3119452"/>
          </a:xfrm>
          <a:custGeom>
            <a:rect b="b" l="l" r="r" t="t"/>
            <a:pathLst>
              <a:path extrusionOk="0" h="3119452" w="3119452">
                <a:moveTo>
                  <a:pt x="0" y="0"/>
                </a:moveTo>
                <a:lnTo>
                  <a:pt x="3119452" y="0"/>
                </a:lnTo>
                <a:lnTo>
                  <a:pt x="3119452" y="3119452"/>
                </a:lnTo>
                <a:lnTo>
                  <a:pt x="0" y="311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0015320" y="3380526"/>
            <a:ext cx="5758262" cy="1576324"/>
          </a:xfrm>
          <a:custGeom>
            <a:rect b="b" l="l" r="r" t="t"/>
            <a:pathLst>
              <a:path extrusionOk="0" h="1576324" w="5758262">
                <a:moveTo>
                  <a:pt x="0" y="0"/>
                </a:moveTo>
                <a:lnTo>
                  <a:pt x="5758262" y="0"/>
                </a:lnTo>
                <a:lnTo>
                  <a:pt x="5758262" y="1576325"/>
                </a:lnTo>
                <a:lnTo>
                  <a:pt x="0" y="1576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524125" y="434226"/>
            <a:ext cx="3572452" cy="2458074"/>
          </a:xfrm>
          <a:custGeom>
            <a:rect b="b" l="l" r="r" t="t"/>
            <a:pathLst>
              <a:path extrusionOk="0" h="3696352" w="4130002">
                <a:moveTo>
                  <a:pt x="0" y="0"/>
                </a:moveTo>
                <a:lnTo>
                  <a:pt x="4130003" y="0"/>
                </a:lnTo>
                <a:lnTo>
                  <a:pt x="4130003" y="3696352"/>
                </a:lnTo>
                <a:lnTo>
                  <a:pt x="0" y="3696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1867163" y="6758692"/>
            <a:ext cx="911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5B4A3B"/>
                </a:solidFill>
                <a:latin typeface="Ultra"/>
                <a:ea typeface="Ultra"/>
                <a:cs typeface="Ultra"/>
                <a:sym typeface="Ultra"/>
              </a:rPr>
              <a:t>Clicks for Cash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0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0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0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0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0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0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0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0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0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0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0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0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0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0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0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0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0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0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0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0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0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0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0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0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0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0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0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0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0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0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0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0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10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10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10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9</a:t>
            </a:r>
            <a:endParaRPr/>
          </a:p>
        </p:txBody>
      </p:sp>
      <p:sp>
        <p:nvSpPr>
          <p:cNvPr id="527" name="Google Shape;527;p10"/>
          <p:cNvSpPr txBox="1"/>
          <p:nvPr/>
        </p:nvSpPr>
        <p:spPr>
          <a:xfrm>
            <a:off x="1828800" y="3552825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You are not sure what will happen next.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What should you do first?</a:t>
            </a:r>
            <a:endParaRPr/>
          </a:p>
        </p:txBody>
      </p:sp>
      <p:sp>
        <p:nvSpPr>
          <p:cNvPr id="528" name="Google Shape;528;p10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0"/>
          <p:cNvSpPr txBox="1"/>
          <p:nvPr/>
        </p:nvSpPr>
        <p:spPr>
          <a:xfrm>
            <a:off x="3143250" y="575310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Ask a grown-up</a:t>
            </a:r>
            <a:endParaRPr/>
          </a:p>
        </p:txBody>
      </p:sp>
      <p:sp>
        <p:nvSpPr>
          <p:cNvPr id="530" name="Google Shape;530;p10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0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Click to find out</a:t>
            </a:r>
            <a:endParaRPr/>
          </a:p>
        </p:txBody>
      </p:sp>
      <p:sp>
        <p:nvSpPr>
          <p:cNvPr id="532" name="Google Shape;532;p10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0"/>
          <p:cNvSpPr txBox="1"/>
          <p:nvPr/>
        </p:nvSpPr>
        <p:spPr>
          <a:xfrm>
            <a:off x="3257550" y="7258050"/>
            <a:ext cx="53721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Ignore how you feel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10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1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1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1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1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1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1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1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1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1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1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1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1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1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1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1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1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1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1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1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1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1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1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1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1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1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1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1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1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1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1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1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11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11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11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10</a:t>
            </a:r>
            <a:endParaRPr/>
          </a:p>
        </p:txBody>
      </p:sp>
      <p:sp>
        <p:nvSpPr>
          <p:cNvPr id="576" name="Google Shape;576;p11"/>
          <p:cNvSpPr txBox="1"/>
          <p:nvPr/>
        </p:nvSpPr>
        <p:spPr>
          <a:xfrm>
            <a:off x="1828800" y="3044190"/>
            <a:ext cx="14630400" cy="1489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Which sentence shows good online thinking?</a:t>
            </a:r>
            <a:endParaRPr/>
          </a:p>
        </p:txBody>
      </p:sp>
      <p:sp>
        <p:nvSpPr>
          <p:cNvPr id="577" name="Google Shape;577;p11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1"/>
          <p:cNvSpPr txBox="1"/>
          <p:nvPr/>
        </p:nvSpPr>
        <p:spPr>
          <a:xfrm>
            <a:off x="3257550" y="5902912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“I clicked because it looked fun.”</a:t>
            </a:r>
            <a:endParaRPr/>
          </a:p>
        </p:txBody>
      </p:sp>
      <p:sp>
        <p:nvSpPr>
          <p:cNvPr id="579" name="Google Shape;579;p11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1"/>
          <p:cNvSpPr txBox="1"/>
          <p:nvPr/>
        </p:nvSpPr>
        <p:spPr>
          <a:xfrm>
            <a:off x="105727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“I clicked quickly so it didn’t go away.”</a:t>
            </a:r>
            <a:endParaRPr/>
          </a:p>
        </p:txBody>
      </p:sp>
      <p:sp>
        <p:nvSpPr>
          <p:cNvPr id="581" name="Google Shape;581;p11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1"/>
          <p:cNvSpPr txBox="1"/>
          <p:nvPr/>
        </p:nvSpPr>
        <p:spPr>
          <a:xfrm>
            <a:off x="3257550" y="7258050"/>
            <a:ext cx="53721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C.“I stopped and asked before clicking.”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11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1828800" y="3044190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is an advert?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32575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A.Something made to get our attention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A school rule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3257550" y="72580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. A secret message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2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3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3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3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3"/>
          <p:cNvSpPr/>
          <p:nvPr/>
        </p:nvSpPr>
        <p:spPr>
          <a:xfrm>
            <a:off x="14156524" y="6936742"/>
            <a:ext cx="2806777" cy="2806777"/>
          </a:xfrm>
          <a:custGeom>
            <a:rect b="b" l="l" r="r" t="t"/>
            <a:pathLst>
              <a:path extrusionOk="0" h="2806777" w="2806777">
                <a:moveTo>
                  <a:pt x="0" y="0"/>
                </a:moveTo>
                <a:lnTo>
                  <a:pt x="2806777" y="0"/>
                </a:lnTo>
                <a:lnTo>
                  <a:pt x="2806777" y="2806778"/>
                </a:lnTo>
                <a:lnTo>
                  <a:pt x="0" y="2806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3"/>
          <p:cNvSpPr txBox="1"/>
          <p:nvPr/>
        </p:nvSpPr>
        <p:spPr>
          <a:xfrm>
            <a:off x="1828800" y="3148965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Where can we see adverts?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A.Only on TV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On TV and online</a:t>
            </a:r>
            <a:endParaRPr/>
          </a:p>
        </p:txBody>
      </p:sp>
      <p:sp>
        <p:nvSpPr>
          <p:cNvPr id="192" name="Google Shape;192;p3"/>
          <p:cNvSpPr txBox="1"/>
          <p:nvPr/>
        </p:nvSpPr>
        <p:spPr>
          <a:xfrm>
            <a:off x="3257550" y="72580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Only in books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4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4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4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/>
          </a:p>
        </p:txBody>
      </p:sp>
      <p:sp>
        <p:nvSpPr>
          <p:cNvPr id="233" name="Google Shape;233;p4"/>
          <p:cNvSpPr txBox="1"/>
          <p:nvPr/>
        </p:nvSpPr>
        <p:spPr>
          <a:xfrm>
            <a:off x="1828800" y="3148965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Why are adverts loud and colourful?</a:t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A.To help us sleep</a:t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105727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B.To make the screen heavy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"/>
          <p:cNvSpPr txBox="1"/>
          <p:nvPr/>
        </p:nvSpPr>
        <p:spPr>
          <a:xfrm>
            <a:off x="3257550" y="72580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To get our attention</a:t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4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5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5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5"/>
          <p:cNvSpPr/>
          <p:nvPr/>
        </p:nvSpPr>
        <p:spPr>
          <a:xfrm>
            <a:off x="1428750" y="533955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5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/>
          </a:p>
        </p:txBody>
      </p:sp>
      <p:sp>
        <p:nvSpPr>
          <p:cNvPr id="282" name="Google Shape;282;p5"/>
          <p:cNvSpPr txBox="1"/>
          <p:nvPr/>
        </p:nvSpPr>
        <p:spPr>
          <a:xfrm>
            <a:off x="1828800" y="3552825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does clickbait try to do?</a:t>
            </a:r>
            <a:endParaRPr/>
          </a:p>
        </p:txBody>
      </p:sp>
      <p:sp>
        <p:nvSpPr>
          <p:cNvPr id="283" name="Google Shape;283;p5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Make us bored</a:t>
            </a:r>
            <a:endParaRPr/>
          </a:p>
        </p:txBody>
      </p:sp>
      <p:sp>
        <p:nvSpPr>
          <p:cNvPr id="285" name="Google Shape;285;p5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Make us click fast</a:t>
            </a:r>
            <a:endParaRPr/>
          </a:p>
        </p:txBody>
      </p:sp>
      <p:sp>
        <p:nvSpPr>
          <p:cNvPr id="287" name="Google Shape;287;p5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"/>
          <p:cNvSpPr txBox="1"/>
          <p:nvPr/>
        </p:nvSpPr>
        <p:spPr>
          <a:xfrm>
            <a:off x="3257550" y="72580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Help us learn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5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6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6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6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6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6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6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5</a:t>
            </a:r>
            <a:endParaRPr/>
          </a:p>
        </p:txBody>
      </p:sp>
      <p:sp>
        <p:nvSpPr>
          <p:cNvPr id="331" name="Google Shape;331;p6"/>
          <p:cNvSpPr txBox="1"/>
          <p:nvPr/>
        </p:nvSpPr>
        <p:spPr>
          <a:xfrm>
            <a:off x="1828800" y="3552825"/>
            <a:ext cx="146304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Which feeling might an advert try to give us?</a:t>
            </a:r>
            <a:endParaRPr/>
          </a:p>
        </p:txBody>
      </p:sp>
      <p:sp>
        <p:nvSpPr>
          <p:cNvPr id="332" name="Google Shape;332;p6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A.Excited</a:t>
            </a:r>
            <a:endParaRPr/>
          </a:p>
        </p:txBody>
      </p:sp>
      <p:sp>
        <p:nvSpPr>
          <p:cNvPr id="334" name="Google Shape;334;p6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Sleepy</a:t>
            </a:r>
            <a:endParaRPr/>
          </a:p>
        </p:txBody>
      </p:sp>
      <p:sp>
        <p:nvSpPr>
          <p:cNvPr id="336" name="Google Shape;336;p6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"/>
          <p:cNvSpPr txBox="1"/>
          <p:nvPr/>
        </p:nvSpPr>
        <p:spPr>
          <a:xfrm>
            <a:off x="3257550" y="7258050"/>
            <a:ext cx="6664489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Cold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6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7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7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7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7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7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7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7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7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7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7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7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7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7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7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7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6</a:t>
            </a:r>
            <a:endParaRPr/>
          </a:p>
        </p:txBody>
      </p:sp>
      <p:sp>
        <p:nvSpPr>
          <p:cNvPr id="380" name="Google Shape;380;p7"/>
          <p:cNvSpPr txBox="1"/>
          <p:nvPr/>
        </p:nvSpPr>
        <p:spPr>
          <a:xfrm>
            <a:off x="1828800" y="2950845"/>
            <a:ext cx="14630400" cy="199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You see something exciting online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and your body feels rushed.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What is the best thing to do?</a:t>
            </a:r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7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Click quickly</a:t>
            </a:r>
            <a:endParaRPr/>
          </a:p>
        </p:txBody>
      </p:sp>
      <p:sp>
        <p:nvSpPr>
          <p:cNvPr id="383" name="Google Shape;383;p7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Stop and think</a:t>
            </a:r>
            <a:endParaRPr/>
          </a:p>
        </p:txBody>
      </p:sp>
      <p:sp>
        <p:nvSpPr>
          <p:cNvPr id="385" name="Google Shape;385;p7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7"/>
          <p:cNvSpPr txBox="1"/>
          <p:nvPr/>
        </p:nvSpPr>
        <p:spPr>
          <a:xfrm>
            <a:off x="3257550" y="72580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Keep watching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7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8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8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8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8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8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8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8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8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8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8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8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8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8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8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8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8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8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8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7</a:t>
            </a:r>
            <a:endParaRPr/>
          </a:p>
        </p:txBody>
      </p:sp>
      <p:sp>
        <p:nvSpPr>
          <p:cNvPr id="429" name="Google Shape;429;p8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Which one is safer to click?</a:t>
            </a:r>
            <a:endParaRPr/>
          </a:p>
        </p:txBody>
      </p:sp>
      <p:sp>
        <p:nvSpPr>
          <p:cNvPr id="430" name="Google Shape;430;p8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 A video your teacher shared</a:t>
            </a:r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"/>
          <p:cNvSpPr txBox="1"/>
          <p:nvPr/>
        </p:nvSpPr>
        <p:spPr>
          <a:xfrm>
            <a:off x="10572750" y="5505450"/>
            <a:ext cx="580693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 A button that says “PLAY NOW!”.</a:t>
            </a:r>
            <a:endParaRPr/>
          </a:p>
        </p:txBody>
      </p:sp>
      <p:sp>
        <p:nvSpPr>
          <p:cNvPr id="434" name="Google Shape;434;p8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8"/>
          <p:cNvSpPr txBox="1"/>
          <p:nvPr/>
        </p:nvSpPr>
        <p:spPr>
          <a:xfrm>
            <a:off x="3257550" y="7258050"/>
            <a:ext cx="53721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Something you are not sure about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8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9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9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9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9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9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9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9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9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9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9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9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9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9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9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9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9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9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9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9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9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9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9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9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8</a:t>
            </a:r>
            <a:endParaRPr/>
          </a:p>
        </p:txBody>
      </p:sp>
      <p:sp>
        <p:nvSpPr>
          <p:cNvPr id="478" name="Google Shape;478;p9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Why do some online things really want clicks?</a:t>
            </a:r>
            <a:endParaRPr/>
          </a:p>
        </p:txBody>
      </p:sp>
      <p:sp>
        <p:nvSpPr>
          <p:cNvPr id="479" name="Google Shape;479;p9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9"/>
          <p:cNvSpPr txBox="1"/>
          <p:nvPr/>
        </p:nvSpPr>
        <p:spPr>
          <a:xfrm>
            <a:off x="3257550" y="5704792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To help us sleep</a:t>
            </a:r>
            <a:endParaRPr/>
          </a:p>
        </p:txBody>
      </p:sp>
      <p:sp>
        <p:nvSpPr>
          <p:cNvPr id="481" name="Google Shape;481;p9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9"/>
          <p:cNvSpPr txBox="1"/>
          <p:nvPr/>
        </p:nvSpPr>
        <p:spPr>
          <a:xfrm>
            <a:off x="10572750" y="556260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To help the people who made it</a:t>
            </a:r>
            <a:endParaRPr/>
          </a:p>
        </p:txBody>
      </p:sp>
      <p:sp>
        <p:nvSpPr>
          <p:cNvPr id="483" name="Google Shape;483;p9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9"/>
          <p:cNvSpPr txBox="1"/>
          <p:nvPr/>
        </p:nvSpPr>
        <p:spPr>
          <a:xfrm>
            <a:off x="3257550" y="7258050"/>
            <a:ext cx="53721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To help us tidy our room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9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9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